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57"/>
  </p:notesMasterIdLst>
  <p:sldIdLst>
    <p:sldId id="350" r:id="rId2"/>
    <p:sldId id="258" r:id="rId3"/>
    <p:sldId id="347" r:id="rId4"/>
    <p:sldId id="345" r:id="rId5"/>
    <p:sldId id="262" r:id="rId6"/>
    <p:sldId id="333" r:id="rId7"/>
    <p:sldId id="334" r:id="rId8"/>
    <p:sldId id="340" r:id="rId9"/>
    <p:sldId id="336" r:id="rId10"/>
    <p:sldId id="337" r:id="rId11"/>
    <p:sldId id="338" r:id="rId12"/>
    <p:sldId id="339" r:id="rId13"/>
    <p:sldId id="366" r:id="rId14"/>
    <p:sldId id="388" r:id="rId15"/>
    <p:sldId id="323" r:id="rId16"/>
    <p:sldId id="368" r:id="rId17"/>
    <p:sldId id="400"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 id="260" r:id="rId37"/>
    <p:sldId id="393" r:id="rId38"/>
    <p:sldId id="348" r:id="rId39"/>
    <p:sldId id="346" r:id="rId40"/>
    <p:sldId id="360" r:id="rId41"/>
    <p:sldId id="362" r:id="rId42"/>
    <p:sldId id="285" r:id="rId43"/>
    <p:sldId id="364" r:id="rId44"/>
    <p:sldId id="349" r:id="rId45"/>
    <p:sldId id="286" r:id="rId46"/>
    <p:sldId id="389" r:id="rId47"/>
    <p:sldId id="390" r:id="rId48"/>
    <p:sldId id="394" r:id="rId49"/>
    <p:sldId id="391" r:id="rId50"/>
    <p:sldId id="392" r:id="rId51"/>
    <p:sldId id="395" r:id="rId52"/>
    <p:sldId id="396" r:id="rId53"/>
    <p:sldId id="397" r:id="rId54"/>
    <p:sldId id="398" r:id="rId55"/>
    <p:sldId id="399" r:id="rId56"/>
  </p:sldIdLst>
  <p:sldSz cx="9144000" cy="6858000" type="screen4x3"/>
  <p:notesSz cx="7102475" cy="938847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sym typeface="Calibri" pitchFamily="34" charset="0"/>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sym typeface="Calibri" pitchFamily="34" charset="0"/>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sym typeface="Calibri" pitchFamily="34" charset="0"/>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sym typeface="Calibri" pitchFamily="34" charset="0"/>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sym typeface="Calibri"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sym typeface="Calibri"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sym typeface="Calibri"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sym typeface="Calibri"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sym typeface="Calibri"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7B018BB-80A7-4F77-B60F-C8B233D01FF8}">
  <a:tblStyle styleId="{4C3C2611-4C71-4FC5-86AE-919BDF0F9419}"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n" i="off">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CF821DB8-F4EB-4A41-A1BA-3FCAFE7338EE}"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33BA23B1-9221-436E-865A-0063620EA4FD}"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4" autoAdjust="0"/>
    <p:restoredTop sz="94681" autoAdjust="0"/>
  </p:normalViewPr>
  <p:slideViewPr>
    <p:cSldViewPr>
      <p:cViewPr>
        <p:scale>
          <a:sx n="100" d="100"/>
          <a:sy n="100" d="100"/>
        </p:scale>
        <p:origin x="-712"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10499136621080259"/>
          <c:y val="2.157818340889207E-2"/>
          <c:w val="0.88638221209190959"/>
          <c:h val="0.89117235345581802"/>
        </c:manualLayout>
      </c:layout>
      <c:barChart>
        <c:barDir val="col"/>
        <c:grouping val="clustered"/>
        <c:varyColors val="0"/>
        <c:ser>
          <c:idx val="0"/>
          <c:order val="0"/>
          <c:invertIfNegative val="0"/>
          <c:dLbls>
            <c:dLbl>
              <c:idx val="0"/>
              <c:layout>
                <c:manualLayout>
                  <c:x val="-5.8479532163742687E-3"/>
                  <c:y val="-3.7878986717569396E-2"/>
                </c:manualLayout>
              </c:layout>
              <c:spPr/>
              <c:txPr>
                <a:bodyPr/>
                <a:lstStyle/>
                <a:p>
                  <a:pPr>
                    <a:defRPr/>
                  </a:pPr>
                  <a:endParaRPr lang="en-US"/>
                </a:p>
              </c:txPr>
              <c:dLblPos val="outEnd"/>
              <c:showLegendKey val="0"/>
              <c:showVal val="1"/>
              <c:showCatName val="0"/>
              <c:showSerName val="0"/>
              <c:showPercent val="0"/>
              <c:showBubbleSize val="0"/>
            </c:dLbl>
            <c:dLbl>
              <c:idx val="1"/>
              <c:layout>
                <c:manualLayout>
                  <c:x val="5.8479532163742687E-3"/>
                  <c:y val="-7.575757575757576E-3"/>
                </c:manualLayout>
              </c:layout>
              <c:spPr/>
              <c:txPr>
                <a:bodyPr/>
                <a:lstStyle/>
                <a:p>
                  <a:pPr>
                    <a:defRPr/>
                  </a:pPr>
                  <a:endParaRPr lang="en-US"/>
                </a:p>
              </c:txPr>
              <c:dLblPos val="outEnd"/>
              <c:showLegendKey val="0"/>
              <c:showVal val="1"/>
              <c:showCatName val="0"/>
              <c:showSerName val="0"/>
              <c:showPercent val="0"/>
              <c:showBubbleSize val="0"/>
            </c:dLbl>
            <c:dLbl>
              <c:idx val="2"/>
              <c:layout>
                <c:manualLayout>
                  <c:x val="-4.3859649122807015E-3"/>
                  <c:y val="2.2727272727272728E-2"/>
                </c:manualLayout>
              </c:layout>
              <c:spPr/>
              <c:txPr>
                <a:bodyPr/>
                <a:lstStyle/>
                <a:p>
                  <a:pPr>
                    <a:defRPr/>
                  </a:pPr>
                  <a:endParaRPr lang="en-US"/>
                </a:p>
              </c:txPr>
              <c:dLblPos val="outEnd"/>
              <c:showLegendKey val="0"/>
              <c:showVal val="1"/>
              <c:showCatName val="0"/>
              <c:showSerName val="0"/>
              <c:showPercent val="0"/>
              <c:showBubbleSize val="0"/>
            </c:dLbl>
            <c:dLbl>
              <c:idx val="3"/>
              <c:layout>
                <c:manualLayout>
                  <c:x val="-1.4619883040935672E-3"/>
                  <c:y val="5.0505050505050735E-3"/>
                </c:manualLayout>
              </c:layout>
              <c:spPr/>
              <c:txPr>
                <a:bodyPr/>
                <a:lstStyle/>
                <a:p>
                  <a:pPr>
                    <a:defRPr/>
                  </a:pPr>
                  <a:endParaRPr lang="en-US"/>
                </a:p>
              </c:txPr>
              <c:dLblPos val="outEnd"/>
              <c:showLegendKey val="0"/>
              <c:showVal val="1"/>
              <c:showCatName val="0"/>
              <c:showSerName val="0"/>
              <c:showPercent val="0"/>
              <c:showBubbleSize val="0"/>
            </c:dLbl>
            <c:dLbl>
              <c:idx val="4"/>
              <c:layout>
                <c:manualLayout>
                  <c:x val="1.4619883040935672E-3"/>
                  <c:y val="-1.0101010101010102E-2"/>
                </c:manualLayout>
              </c:layout>
              <c:spPr/>
              <c:txPr>
                <a:bodyPr/>
                <a:lstStyle/>
                <a:p>
                  <a:pPr>
                    <a:defRPr/>
                  </a:pPr>
                  <a:endParaRPr lang="en-US"/>
                </a:p>
              </c:txPr>
              <c:dLblPos val="outEnd"/>
              <c:showLegendKey val="0"/>
              <c:showVal val="1"/>
              <c:showCatName val="0"/>
              <c:showSerName val="0"/>
              <c:showPercent val="0"/>
              <c:showBubbleSize val="0"/>
            </c:dLbl>
            <c:dLbl>
              <c:idx val="5"/>
              <c:layout>
                <c:manualLayout>
                  <c:x val="5.8479532163742687E-3"/>
                  <c:y val="1.0101010101010095E-2"/>
                </c:manualLayout>
              </c:layout>
              <c:spPr/>
              <c:txPr>
                <a:bodyPr/>
                <a:lstStyle/>
                <a:p>
                  <a:pPr>
                    <a:defRPr/>
                  </a:pPr>
                  <a:endParaRPr lang="en-US"/>
                </a:p>
              </c:txPr>
              <c:dLblPos val="outEnd"/>
              <c:showLegendKey val="0"/>
              <c:showVal val="1"/>
              <c:showCatName val="0"/>
              <c:showSerName val="0"/>
              <c:showPercent val="0"/>
              <c:showBubbleSize val="0"/>
            </c:dLbl>
            <c:dLbl>
              <c:idx val="6"/>
              <c:layout>
                <c:manualLayout>
                  <c:x val="-5.8479532163742687E-3"/>
                  <c:y val="2.0201821363238687E-2"/>
                </c:manualLayout>
              </c:layout>
              <c:spPr/>
              <c:txPr>
                <a:bodyPr/>
                <a:lstStyle/>
                <a:p>
                  <a:pPr>
                    <a:defRPr/>
                  </a:pPr>
                  <a:endParaRPr lang="en-US"/>
                </a:p>
              </c:txPr>
              <c:dLblPos val="outEnd"/>
              <c:showLegendKey val="0"/>
              <c:showVal val="1"/>
              <c:showCatName val="0"/>
              <c:showSerName val="0"/>
              <c:showPercent val="0"/>
              <c:showBubbleSize val="0"/>
            </c:dLbl>
            <c:dLbl>
              <c:idx val="7"/>
              <c:layout>
                <c:manualLayout>
                  <c:x val="2.9239766081871343E-3"/>
                  <c:y val="5.0505050505050622E-3"/>
                </c:manualLayout>
              </c:layout>
              <c:spPr/>
              <c:txPr>
                <a:bodyPr/>
                <a:lstStyle/>
                <a:p>
                  <a:pPr>
                    <a:defRPr/>
                  </a:pPr>
                  <a:endParaRPr lang="en-US"/>
                </a:p>
              </c:txPr>
              <c:dLblPos val="outEnd"/>
              <c:showLegendKey val="0"/>
              <c:showVal val="1"/>
              <c:showCatName val="0"/>
              <c:showSerName val="0"/>
              <c:showPercent val="0"/>
              <c:showBubbleSize val="0"/>
            </c:dLbl>
            <c:dLbl>
              <c:idx val="8"/>
              <c:layout>
                <c:manualLayout>
                  <c:x val="1.1695906432748537E-2"/>
                  <c:y val="1.7676767676767673E-2"/>
                </c:manualLayout>
              </c:layout>
              <c:spPr/>
              <c:txPr>
                <a:bodyPr/>
                <a:lstStyle/>
                <a:p>
                  <a:pPr>
                    <a:defRPr/>
                  </a:pPr>
                  <a:endParaRPr lang="en-US"/>
                </a:p>
              </c:txPr>
              <c:dLblPos val="outEnd"/>
              <c:showLegendKey val="0"/>
              <c:showVal val="1"/>
              <c:showCatName val="0"/>
              <c:showSerName val="0"/>
              <c:showPercent val="0"/>
              <c:showBubbleSize val="0"/>
            </c:dLbl>
            <c:dLbl>
              <c:idx val="9"/>
              <c:layout>
                <c:manualLayout>
                  <c:x val="-2.9790026246719159E-3"/>
                  <c:y val="2.5252326413743736E-2"/>
                </c:manualLayout>
              </c:layout>
              <c:tx>
                <c:rich>
                  <a:bodyPr/>
                  <a:lstStyle/>
                  <a:p>
                    <a:pPr>
                      <a:defRPr/>
                    </a:pPr>
                    <a:r>
                      <a:rPr lang="en-US" dirty="0"/>
                      <a:t>$214,606</a:t>
                    </a:r>
                  </a:p>
                </c:rich>
              </c:tx>
              <c:spPr/>
              <c:dLblPos val="outEnd"/>
              <c:showLegendKey val="0"/>
              <c:showVal val="0"/>
              <c:showCatName val="0"/>
              <c:showSerName val="0"/>
              <c:showPercent val="0"/>
              <c:showBubbleSize val="0"/>
            </c:dLbl>
            <c:dLbl>
              <c:idx val="10"/>
              <c:layout>
                <c:manualLayout>
                  <c:x val="-5.8479532163742687E-3"/>
                  <c:y val="2.5252525252525194E-3"/>
                </c:manualLayout>
              </c:layout>
              <c:spPr/>
              <c:txPr>
                <a:bodyPr/>
                <a:lstStyle/>
                <a:p>
                  <a:pPr>
                    <a:defRPr/>
                  </a:pPr>
                  <a:endParaRPr lang="en-US"/>
                </a:p>
              </c:txPr>
              <c:dLblPos val="outEnd"/>
              <c:showLegendKey val="0"/>
              <c:showVal val="1"/>
              <c:showCatName val="0"/>
              <c:showSerName val="0"/>
              <c:showPercent val="0"/>
              <c:showBubbleSize val="0"/>
            </c:dLbl>
            <c:dLbl>
              <c:idx val="12"/>
              <c:layout>
                <c:manualLayout>
                  <c:x val="0"/>
                  <c:y val="5.3030303030303032E-2"/>
                </c:manualLayout>
              </c:layout>
              <c:spPr/>
              <c:txPr>
                <a:bodyPr/>
                <a:lstStyle/>
                <a:p>
                  <a:pPr>
                    <a:defRPr/>
                  </a:pPr>
                  <a:endParaRPr lang="en-US"/>
                </a:p>
              </c:txPr>
              <c:dLblPos val="outEnd"/>
              <c:showLegendKey val="0"/>
              <c:showVal val="1"/>
              <c:showCatName val="0"/>
              <c:showSerName val="0"/>
              <c:showPercent val="0"/>
              <c:showBubbleSize val="0"/>
            </c:dLbl>
            <c:dLbl>
              <c:idx val="13"/>
              <c:layout>
                <c:manualLayout>
                  <c:x val="0"/>
                  <c:y val="0.12626262626262627"/>
                </c:manualLayout>
              </c:layout>
              <c:spPr/>
              <c:txPr>
                <a:bodyPr/>
                <a:lstStyle/>
                <a:p>
                  <a:pPr>
                    <a:defRPr/>
                  </a:pPr>
                  <a:endParaRPr lang="en-US"/>
                </a:p>
              </c:txPr>
              <c:dLblPos val="outEnd"/>
              <c:showLegendKey val="0"/>
              <c:showVal val="1"/>
              <c:showCatName val="0"/>
              <c:showSerName val="0"/>
              <c:showPercent val="0"/>
              <c:showBubbleSize val="0"/>
            </c:dLbl>
            <c:dLbl>
              <c:idx val="16"/>
              <c:layout>
                <c:manualLayout>
                  <c:x val="0"/>
                  <c:y val="-3.0303030303030304E-2"/>
                </c:manualLayout>
              </c:layout>
              <c:spPr/>
              <c:txPr>
                <a:bodyPr/>
                <a:lstStyle/>
                <a:p>
                  <a:pPr>
                    <a:defRPr/>
                  </a:pPr>
                  <a:endParaRPr lang="en-US"/>
                </a:p>
              </c:txPr>
              <c:dLblPos val="outEnd"/>
              <c:showLegendKey val="0"/>
              <c:showVal val="1"/>
              <c:showCatName val="0"/>
              <c:showSerName val="0"/>
              <c:showPercent val="0"/>
              <c:showBubbleSize val="0"/>
            </c:dLbl>
            <c:showLegendKey val="0"/>
            <c:showVal val="1"/>
            <c:showCatName val="0"/>
            <c:showSerName val="0"/>
            <c:showPercent val="0"/>
            <c:showBubbleSize val="0"/>
            <c:showLeaderLines val="0"/>
          </c:dLbls>
          <c:cat>
            <c:strRef>
              <c:f>Sheet1!$A$1:$F$1</c:f>
              <c:strCache>
                <c:ptCount val="6"/>
                <c:pt idx="0">
                  <c:v>2018</c:v>
                </c:pt>
                <c:pt idx="1">
                  <c:v>2019</c:v>
                </c:pt>
                <c:pt idx="2">
                  <c:v>2020</c:v>
                </c:pt>
                <c:pt idx="3">
                  <c:v>2021</c:v>
                </c:pt>
                <c:pt idx="4">
                  <c:v>2022</c:v>
                </c:pt>
                <c:pt idx="5">
                  <c:v>2023</c:v>
                </c:pt>
              </c:strCache>
            </c:strRef>
          </c:cat>
          <c:val>
            <c:numRef>
              <c:f>Sheet1!$A$2:$F$2</c:f>
              <c:numCache>
                <c:formatCode>"$"#,##0_);[Red]\("$"#,##0\)</c:formatCode>
                <c:ptCount val="6"/>
                <c:pt idx="0">
                  <c:v>213945</c:v>
                </c:pt>
                <c:pt idx="1">
                  <c:v>229839</c:v>
                </c:pt>
                <c:pt idx="2">
                  <c:v>214606</c:v>
                </c:pt>
                <c:pt idx="3">
                  <c:v>278197</c:v>
                </c:pt>
                <c:pt idx="4">
                  <c:v>249751</c:v>
                </c:pt>
                <c:pt idx="5">
                  <c:v>238874</c:v>
                </c:pt>
              </c:numCache>
            </c:numRef>
          </c:val>
        </c:ser>
        <c:ser>
          <c:idx val="1"/>
          <c:order val="1"/>
          <c:invertIfNegative val="0"/>
          <c:cat>
            <c:strRef>
              <c:f>Sheet1!$A$1:$F$1</c:f>
              <c:strCache>
                <c:ptCount val="6"/>
                <c:pt idx="0">
                  <c:v>2018</c:v>
                </c:pt>
                <c:pt idx="1">
                  <c:v>2019</c:v>
                </c:pt>
                <c:pt idx="2">
                  <c:v>2020</c:v>
                </c:pt>
                <c:pt idx="3">
                  <c:v>2021</c:v>
                </c:pt>
                <c:pt idx="4">
                  <c:v>2022</c:v>
                </c:pt>
                <c:pt idx="5">
                  <c:v>2023</c:v>
                </c:pt>
              </c:strCache>
            </c:strRef>
          </c:cat>
          <c:val>
            <c:numRef>
              <c:f>Sheet1!$A$3:$F$3</c:f>
              <c:numCache>
                <c:formatCode>General</c:formatCode>
                <c:ptCount val="6"/>
              </c:numCache>
            </c:numRef>
          </c:val>
        </c:ser>
        <c:dLbls>
          <c:showLegendKey val="0"/>
          <c:showVal val="0"/>
          <c:showCatName val="0"/>
          <c:showSerName val="0"/>
          <c:showPercent val="0"/>
          <c:showBubbleSize val="0"/>
        </c:dLbls>
        <c:gapWidth val="150"/>
        <c:axId val="34725888"/>
        <c:axId val="34727424"/>
      </c:barChart>
      <c:dateAx>
        <c:axId val="34725888"/>
        <c:scaling>
          <c:orientation val="minMax"/>
        </c:scaling>
        <c:delete val="0"/>
        <c:axPos val="b"/>
        <c:numFmt formatCode="General" sourceLinked="0"/>
        <c:majorTickMark val="out"/>
        <c:minorTickMark val="none"/>
        <c:tickLblPos val="nextTo"/>
        <c:txPr>
          <a:bodyPr rot="0"/>
          <a:lstStyle/>
          <a:p>
            <a:pPr>
              <a:defRPr/>
            </a:pPr>
            <a:endParaRPr lang="en-US"/>
          </a:p>
        </c:txPr>
        <c:crossAx val="34727424"/>
        <c:crosses val="autoZero"/>
        <c:auto val="0"/>
        <c:lblOffset val="100"/>
        <c:baseTimeUnit val="days"/>
      </c:dateAx>
      <c:valAx>
        <c:axId val="34727424"/>
        <c:scaling>
          <c:orientation val="minMax"/>
        </c:scaling>
        <c:delete val="0"/>
        <c:axPos val="l"/>
        <c:majorGridlines/>
        <c:numFmt formatCode="&quot;$&quot;#,##0_);[Red]\(&quot;$&quot;#,##0\)" sourceLinked="1"/>
        <c:majorTickMark val="out"/>
        <c:minorTickMark val="none"/>
        <c:tickLblPos val="nextTo"/>
        <c:crossAx val="347258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941382327209093E-2"/>
          <c:y val="4.0372425037779366E-2"/>
          <c:w val="0.91155891146445933"/>
          <c:h val="0.77746676740064669"/>
        </c:manualLayout>
      </c:layout>
      <c:barChart>
        <c:barDir val="col"/>
        <c:grouping val="stacked"/>
        <c:varyColors val="0"/>
        <c:ser>
          <c:idx val="0"/>
          <c:order val="0"/>
          <c:tx>
            <c:strRef>
              <c:f>Sheet1!$B$1</c:f>
              <c:strCache>
                <c:ptCount val="1"/>
                <c:pt idx="0">
                  <c:v>Mandatory</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2018</c:v>
                </c:pt>
                <c:pt idx="1">
                  <c:v>2019</c:v>
                </c:pt>
                <c:pt idx="2">
                  <c:v>2020</c:v>
                </c:pt>
                <c:pt idx="3">
                  <c:v>2021</c:v>
                </c:pt>
                <c:pt idx="4">
                  <c:v>2022</c:v>
                </c:pt>
                <c:pt idx="5">
                  <c:v>2023</c:v>
                </c:pt>
              </c:numCache>
            </c:numRef>
          </c:cat>
          <c:val>
            <c:numRef>
              <c:f>Sheet1!$B$2:$B$8</c:f>
              <c:numCache>
                <c:formatCode>General</c:formatCode>
                <c:ptCount val="7"/>
                <c:pt idx="0">
                  <c:v>62</c:v>
                </c:pt>
                <c:pt idx="1">
                  <c:v>56</c:v>
                </c:pt>
                <c:pt idx="2">
                  <c:v>119</c:v>
                </c:pt>
                <c:pt idx="3">
                  <c:v>114</c:v>
                </c:pt>
                <c:pt idx="4">
                  <c:v>106</c:v>
                </c:pt>
                <c:pt idx="5">
                  <c:v>52</c:v>
                </c:pt>
              </c:numCache>
            </c:numRef>
          </c:val>
        </c:ser>
        <c:ser>
          <c:idx val="1"/>
          <c:order val="1"/>
          <c:tx>
            <c:strRef>
              <c:f>Sheet1!$C$1</c:f>
              <c:strCache>
                <c:ptCount val="1"/>
                <c:pt idx="0">
                  <c:v>Voluntary</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2018</c:v>
                </c:pt>
                <c:pt idx="1">
                  <c:v>2019</c:v>
                </c:pt>
                <c:pt idx="2">
                  <c:v>2020</c:v>
                </c:pt>
                <c:pt idx="3">
                  <c:v>2021</c:v>
                </c:pt>
                <c:pt idx="4">
                  <c:v>2022</c:v>
                </c:pt>
                <c:pt idx="5">
                  <c:v>2023</c:v>
                </c:pt>
              </c:numCache>
            </c:numRef>
          </c:cat>
          <c:val>
            <c:numRef>
              <c:f>Sheet1!$C$2:$C$8</c:f>
              <c:numCache>
                <c:formatCode>General</c:formatCode>
                <c:ptCount val="7"/>
                <c:pt idx="0">
                  <c:v>74</c:v>
                </c:pt>
                <c:pt idx="1">
                  <c:v>71</c:v>
                </c:pt>
              </c:numCache>
            </c:numRef>
          </c:val>
        </c:ser>
        <c:ser>
          <c:idx val="2"/>
          <c:order val="2"/>
          <c:tx>
            <c:strRef>
              <c:f>Sheet1!$D$1</c:f>
              <c:strCache>
                <c:ptCount val="1"/>
                <c:pt idx="0">
                  <c:v>No Payment</c:v>
                </c:pt>
              </c:strCache>
            </c:strRef>
          </c:tx>
          <c:invertIfNegative val="0"/>
          <c:dLbls>
            <c:showLegendKey val="0"/>
            <c:showVal val="1"/>
            <c:showCatName val="0"/>
            <c:showSerName val="0"/>
            <c:showPercent val="0"/>
            <c:showBubbleSize val="0"/>
            <c:showLeaderLines val="0"/>
          </c:dLbls>
          <c:cat>
            <c:numRef>
              <c:f>Sheet1!$A$2:$A$8</c:f>
              <c:numCache>
                <c:formatCode>General</c:formatCode>
                <c:ptCount val="7"/>
                <c:pt idx="0">
                  <c:v>2018</c:v>
                </c:pt>
                <c:pt idx="1">
                  <c:v>2019</c:v>
                </c:pt>
                <c:pt idx="2">
                  <c:v>2020</c:v>
                </c:pt>
                <c:pt idx="3">
                  <c:v>2021</c:v>
                </c:pt>
                <c:pt idx="4">
                  <c:v>2022</c:v>
                </c:pt>
                <c:pt idx="5">
                  <c:v>2023</c:v>
                </c:pt>
              </c:numCache>
            </c:numRef>
          </c:cat>
          <c:val>
            <c:numRef>
              <c:f>Sheet1!$D$2:$D$8</c:f>
              <c:numCache>
                <c:formatCode>General</c:formatCode>
                <c:ptCount val="7"/>
                <c:pt idx="0">
                  <c:v>55</c:v>
                </c:pt>
                <c:pt idx="1">
                  <c:v>61</c:v>
                </c:pt>
                <c:pt idx="2">
                  <c:v>70</c:v>
                </c:pt>
                <c:pt idx="3">
                  <c:v>74</c:v>
                </c:pt>
                <c:pt idx="4">
                  <c:v>77</c:v>
                </c:pt>
                <c:pt idx="5">
                  <c:v>133</c:v>
                </c:pt>
              </c:numCache>
            </c:numRef>
          </c:val>
        </c:ser>
        <c:dLbls>
          <c:showLegendKey val="0"/>
          <c:showVal val="0"/>
          <c:showCatName val="0"/>
          <c:showSerName val="0"/>
          <c:showPercent val="0"/>
          <c:showBubbleSize val="0"/>
        </c:dLbls>
        <c:gapWidth val="150"/>
        <c:overlap val="100"/>
        <c:axId val="34800000"/>
        <c:axId val="34801536"/>
      </c:barChart>
      <c:dateAx>
        <c:axId val="34800000"/>
        <c:scaling>
          <c:orientation val="minMax"/>
        </c:scaling>
        <c:delete val="0"/>
        <c:axPos val="b"/>
        <c:numFmt formatCode="General" sourceLinked="0"/>
        <c:majorTickMark val="none"/>
        <c:minorTickMark val="none"/>
        <c:tickLblPos val="nextTo"/>
        <c:txPr>
          <a:bodyPr rot="0"/>
          <a:lstStyle/>
          <a:p>
            <a:pPr>
              <a:defRPr/>
            </a:pPr>
            <a:endParaRPr lang="en-US"/>
          </a:p>
        </c:txPr>
        <c:crossAx val="34801536"/>
        <c:crosses val="autoZero"/>
        <c:auto val="0"/>
        <c:lblOffset val="100"/>
        <c:baseTimeUnit val="days"/>
      </c:dateAx>
      <c:valAx>
        <c:axId val="34801536"/>
        <c:scaling>
          <c:orientation val="minMax"/>
          <c:max val="200"/>
        </c:scaling>
        <c:delete val="0"/>
        <c:axPos val="l"/>
        <c:majorGridlines/>
        <c:numFmt formatCode="General" sourceLinked="1"/>
        <c:majorTickMark val="none"/>
        <c:minorTickMark val="none"/>
        <c:tickLblPos val="nextTo"/>
        <c:crossAx val="34800000"/>
        <c:crosses val="autoZero"/>
        <c:crossBetween val="between"/>
      </c:valAx>
    </c:plotArea>
    <c:legend>
      <c:legendPos val="b"/>
      <c:layout/>
      <c:overlay val="0"/>
    </c:legend>
    <c:plotVisOnly val="0"/>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3333497375328081E-2"/>
          <c:y val="0.13173351377952755"/>
          <c:w val="0.6491710958005249"/>
          <c:h val="0.83767372047244104"/>
        </c:manualLayout>
      </c:layout>
      <c:pie3DChart>
        <c:varyColors val="1"/>
        <c:ser>
          <c:idx val="0"/>
          <c:order val="0"/>
          <c:tx>
            <c:strRef>
              <c:f>Sheet1!$A$1</c:f>
              <c:strCache>
                <c:ptCount val="1"/>
                <c:pt idx="0">
                  <c:v>Asset Category</c:v>
                </c:pt>
              </c:strCache>
            </c:strRef>
          </c:tx>
          <c:dLbls>
            <c:txPr>
              <a:bodyPr/>
              <a:lstStyle/>
              <a:p>
                <a:pPr>
                  <a:defRPr sz="2400"/>
                </a:pPr>
                <a:endParaRPr lang="en-US"/>
              </a:p>
            </c:txPr>
            <c:showLegendKey val="0"/>
            <c:showVal val="1"/>
            <c:showCatName val="0"/>
            <c:showSerName val="0"/>
            <c:showPercent val="0"/>
            <c:showBubbleSize val="0"/>
            <c:showLeaderLines val="1"/>
          </c:dLbls>
          <c:cat>
            <c:strRef>
              <c:f>Sheet1!$A$2:$A$4</c:f>
              <c:strCache>
                <c:ptCount val="3"/>
                <c:pt idx="0">
                  <c:v>Equities</c:v>
                </c:pt>
                <c:pt idx="1">
                  <c:v>Fixed Income</c:v>
                </c:pt>
                <c:pt idx="2">
                  <c:v>Cash and Money Market</c:v>
                </c:pt>
              </c:strCache>
            </c:strRef>
          </c:cat>
          <c:val>
            <c:numRef>
              <c:f>Sheet1!$B$2:$B$4</c:f>
              <c:numCache>
                <c:formatCode>_("$"* #,##0_);_("$"* \(#,##0\);_("$"* "-"??_);_(@_)</c:formatCode>
                <c:ptCount val="3"/>
                <c:pt idx="0">
                  <c:v>119970</c:v>
                </c:pt>
                <c:pt idx="1">
                  <c:v>114717</c:v>
                </c:pt>
                <c:pt idx="2">
                  <c:v>4186</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Sheet1!$A$2</c:f>
              <c:strCache>
                <c:ptCount val="1"/>
                <c:pt idx="0">
                  <c:v>Income</c:v>
                </c:pt>
              </c:strCache>
            </c:strRef>
          </c:tx>
          <c:invertIfNegative val="0"/>
          <c:dLbls>
            <c:dLbl>
              <c:idx val="0"/>
              <c:showLegendKey val="0"/>
              <c:showVal val="1"/>
              <c:showCatName val="0"/>
              <c:showSerName val="0"/>
              <c:showPercent val="0"/>
              <c:showBubbleSize val="0"/>
            </c:dLbl>
            <c:dLbl>
              <c:idx val="1"/>
              <c:layout>
                <c:manualLayout>
                  <c:x val="2.8735632183908046E-3"/>
                  <c:y val="-8.8095238095238101E-2"/>
                </c:manualLayout>
              </c:layout>
              <c:showLegendKey val="0"/>
              <c:showVal val="1"/>
              <c:showCatName val="0"/>
              <c:showSerName val="0"/>
              <c:showPercent val="0"/>
              <c:showBubbleSize val="0"/>
            </c:dLbl>
            <c:dLbl>
              <c:idx val="2"/>
              <c:showLegendKey val="0"/>
              <c:showVal val="1"/>
              <c:showCatName val="0"/>
              <c:showSerName val="0"/>
              <c:showPercent val="0"/>
              <c:showBubbleSize val="0"/>
            </c:dLbl>
            <c:dLbl>
              <c:idx val="3"/>
              <c:layout>
                <c:manualLayout>
                  <c:x val="-4.3103448275862068E-3"/>
                  <c:y val="-7.857142857142857E-2"/>
                </c:manualLayout>
              </c:layout>
              <c:showLegendKey val="0"/>
              <c:showVal val="1"/>
              <c:showCatName val="0"/>
              <c:showSerName val="0"/>
              <c:showPercent val="0"/>
              <c:showBubbleSize val="0"/>
            </c:dLbl>
            <c:dLbl>
              <c:idx val="4"/>
              <c:layout>
                <c:manualLayout>
                  <c:x val="-8.6206896551724137E-3"/>
                  <c:y val="-2.6190476190476191E-2"/>
                </c:manualLayout>
              </c:layout>
              <c:showLegendKey val="0"/>
              <c:showVal val="1"/>
              <c:showCatName val="0"/>
              <c:showSerName val="0"/>
              <c:showPercent val="0"/>
              <c:showBubbleSize val="0"/>
            </c:dLbl>
            <c:dLbl>
              <c:idx val="5"/>
              <c:showLegendKey val="0"/>
              <c:showVal val="1"/>
              <c:showCatName val="0"/>
              <c:showSerName val="0"/>
              <c:showPercent val="0"/>
              <c:showBubbleSize val="0"/>
            </c:dLbl>
            <c:dLbl>
              <c:idx val="6"/>
              <c:showLegendKey val="0"/>
              <c:showVal val="1"/>
              <c:showCatName val="0"/>
              <c:showSerName val="0"/>
              <c:showPercent val="0"/>
              <c:showBubbleSize val="0"/>
            </c:dLbl>
            <c:dLbl>
              <c:idx val="7"/>
              <c:layout>
                <c:manualLayout>
                  <c:x val="-2.8735632183908046E-3"/>
                  <c:y val="3.8095238095238008E-2"/>
                </c:manualLayout>
              </c:layout>
              <c:showLegendKey val="0"/>
              <c:showVal val="1"/>
              <c:showCatName val="0"/>
              <c:showSerName val="0"/>
              <c:showPercent val="0"/>
              <c:showBubbleSize val="0"/>
            </c:dLbl>
            <c:dLbl>
              <c:idx val="8"/>
              <c:showLegendKey val="0"/>
              <c:showVal val="1"/>
              <c:showCatName val="0"/>
              <c:showSerName val="0"/>
              <c:showPercent val="0"/>
              <c:showBubbleSize val="0"/>
            </c:dLbl>
            <c:dLbl>
              <c:idx val="9"/>
              <c:layout>
                <c:manualLayout>
                  <c:x val="-2.8735632183908046E-3"/>
                  <c:y val="7.3809523809523894E-2"/>
                </c:manualLayout>
              </c:layout>
              <c:showLegendKey val="0"/>
              <c:showVal val="1"/>
              <c:showCatName val="0"/>
              <c:showSerName val="0"/>
              <c:showPercent val="0"/>
              <c:showBubbleSize val="0"/>
            </c:dLbl>
            <c:dLbl>
              <c:idx val="10"/>
              <c:layout>
                <c:manualLayout>
                  <c:x val="-7.1839080459770114E-3"/>
                  <c:y val="-0.10476190476190476"/>
                </c:manualLayout>
              </c:layout>
              <c:showLegendKey val="0"/>
              <c:showVal val="1"/>
              <c:showCatName val="0"/>
              <c:showSerName val="0"/>
              <c:showPercent val="0"/>
              <c:showBubbleSize val="0"/>
            </c:dLbl>
            <c:showLegendKey val="0"/>
            <c:showVal val="0"/>
            <c:showCatName val="0"/>
            <c:showSerName val="0"/>
            <c:showPercent val="0"/>
            <c:showBubbleSize val="0"/>
          </c:dLbls>
          <c:cat>
            <c:strRef>
              <c:f>Sheet1!$B$1:$G$1</c:f>
              <c:strCache>
                <c:ptCount val="6"/>
                <c:pt idx="0">
                  <c:v>2018</c:v>
                </c:pt>
                <c:pt idx="1">
                  <c:v>2019</c:v>
                </c:pt>
                <c:pt idx="2">
                  <c:v>2020</c:v>
                </c:pt>
                <c:pt idx="3">
                  <c:v>2021</c:v>
                </c:pt>
                <c:pt idx="4">
                  <c:v>2022</c:v>
                </c:pt>
                <c:pt idx="5">
                  <c:v>2023</c:v>
                </c:pt>
              </c:strCache>
            </c:strRef>
          </c:cat>
          <c:val>
            <c:numRef>
              <c:f>Sheet1!$B$2:$G$2</c:f>
              <c:numCache>
                <c:formatCode>"$"#,##0;[Red]"$"#,##0</c:formatCode>
                <c:ptCount val="6"/>
                <c:pt idx="0">
                  <c:v>24343</c:v>
                </c:pt>
                <c:pt idx="1">
                  <c:v>21656</c:v>
                </c:pt>
                <c:pt idx="2">
                  <c:v>22295</c:v>
                </c:pt>
                <c:pt idx="3">
                  <c:v>23192.880000000001</c:v>
                </c:pt>
                <c:pt idx="4">
                  <c:v>22142</c:v>
                </c:pt>
                <c:pt idx="5">
                  <c:v>31170.2</c:v>
                </c:pt>
              </c:numCache>
            </c:numRef>
          </c:val>
        </c:ser>
        <c:ser>
          <c:idx val="1"/>
          <c:order val="1"/>
          <c:tx>
            <c:strRef>
              <c:f>Sheet1!$A$3</c:f>
              <c:strCache>
                <c:ptCount val="1"/>
                <c:pt idx="0">
                  <c:v>Expenses</c:v>
                </c:pt>
              </c:strCache>
            </c:strRef>
          </c:tx>
          <c:spPr>
            <a:solidFill>
              <a:schemeClr val="accent3"/>
            </a:solidFill>
          </c:spPr>
          <c:invertIfNegative val="0"/>
          <c:dLbls>
            <c:dLbl>
              <c:idx val="0"/>
              <c:layout>
                <c:manualLayout>
                  <c:x val="-8.6206896551724137E-3"/>
                  <c:y val="-8.5714285714285715E-2"/>
                </c:manualLayout>
              </c:layout>
              <c:showLegendKey val="0"/>
              <c:showVal val="1"/>
              <c:showCatName val="0"/>
              <c:showSerName val="0"/>
              <c:showPercent val="0"/>
              <c:showBubbleSize val="0"/>
            </c:dLbl>
            <c:dLbl>
              <c:idx val="1"/>
              <c:showLegendKey val="0"/>
              <c:showVal val="1"/>
              <c:showCatName val="0"/>
              <c:showSerName val="0"/>
              <c:showPercent val="0"/>
              <c:showBubbleSize val="0"/>
            </c:dLbl>
            <c:dLbl>
              <c:idx val="3"/>
              <c:showLegendKey val="0"/>
              <c:showVal val="1"/>
              <c:showCatName val="0"/>
              <c:showSerName val="0"/>
              <c:showPercent val="0"/>
              <c:showBubbleSize val="0"/>
            </c:dLbl>
            <c:dLbl>
              <c:idx val="4"/>
              <c:layout>
                <c:manualLayout>
                  <c:x val="0"/>
                  <c:y val="-7.1428571428571383E-2"/>
                </c:manualLayout>
              </c:layout>
              <c:showLegendKey val="0"/>
              <c:showVal val="1"/>
              <c:showCatName val="0"/>
              <c:showSerName val="0"/>
              <c:showPercent val="0"/>
              <c:showBubbleSize val="0"/>
            </c:dLbl>
            <c:dLbl>
              <c:idx val="5"/>
              <c:layout>
                <c:manualLayout>
                  <c:x val="-4.3103448275862068E-3"/>
                  <c:y val="-0.17142857142857143"/>
                </c:manualLayout>
              </c:layout>
              <c:showLegendKey val="0"/>
              <c:showVal val="1"/>
              <c:showCatName val="0"/>
              <c:showSerName val="0"/>
              <c:showPercent val="0"/>
              <c:showBubbleSize val="0"/>
            </c:dLbl>
            <c:dLbl>
              <c:idx val="6"/>
              <c:layout>
                <c:manualLayout>
                  <c:x val="0"/>
                  <c:y val="-0.11904761904761904"/>
                </c:manualLayout>
              </c:layout>
              <c:showLegendKey val="0"/>
              <c:showVal val="1"/>
              <c:showCatName val="0"/>
              <c:showSerName val="0"/>
              <c:showPercent val="0"/>
              <c:showBubbleSize val="0"/>
            </c:dLbl>
            <c:dLbl>
              <c:idx val="7"/>
              <c:showLegendKey val="0"/>
              <c:showVal val="1"/>
              <c:showCatName val="0"/>
              <c:showSerName val="0"/>
              <c:showPercent val="0"/>
              <c:showBubbleSize val="0"/>
            </c:dLbl>
            <c:dLbl>
              <c:idx val="8"/>
              <c:layout>
                <c:manualLayout>
                  <c:x val="0"/>
                  <c:y val="2.1428571428571429E-2"/>
                </c:manualLayout>
              </c:layout>
              <c:showLegendKey val="0"/>
              <c:showVal val="1"/>
              <c:showCatName val="0"/>
              <c:showSerName val="0"/>
              <c:showPercent val="0"/>
              <c:showBubbleSize val="0"/>
            </c:dLbl>
            <c:dLbl>
              <c:idx val="9"/>
              <c:showLegendKey val="0"/>
              <c:showVal val="1"/>
              <c:showCatName val="0"/>
              <c:showSerName val="0"/>
              <c:showPercent val="0"/>
              <c:showBubbleSize val="0"/>
            </c:dLbl>
            <c:dLbl>
              <c:idx val="10"/>
              <c:showLegendKey val="0"/>
              <c:showVal val="1"/>
              <c:showCatName val="0"/>
              <c:showSerName val="0"/>
              <c:showPercent val="0"/>
              <c:showBubbleSize val="0"/>
            </c:dLbl>
            <c:showLegendKey val="0"/>
            <c:showVal val="0"/>
            <c:showCatName val="0"/>
            <c:showSerName val="0"/>
            <c:showPercent val="0"/>
            <c:showBubbleSize val="0"/>
          </c:dLbls>
          <c:cat>
            <c:strRef>
              <c:f>Sheet1!$B$1:$G$1</c:f>
              <c:strCache>
                <c:ptCount val="6"/>
                <c:pt idx="0">
                  <c:v>2018</c:v>
                </c:pt>
                <c:pt idx="1">
                  <c:v>2019</c:v>
                </c:pt>
                <c:pt idx="2">
                  <c:v>2020</c:v>
                </c:pt>
                <c:pt idx="3">
                  <c:v>2021</c:v>
                </c:pt>
                <c:pt idx="4">
                  <c:v>2022</c:v>
                </c:pt>
                <c:pt idx="5">
                  <c:v>2023</c:v>
                </c:pt>
              </c:strCache>
            </c:strRef>
          </c:cat>
          <c:val>
            <c:numRef>
              <c:f>Sheet1!$B$3:$G$3</c:f>
              <c:numCache>
                <c:formatCode>"$"#,##0;[Red]"$"#,##0</c:formatCode>
                <c:ptCount val="6"/>
                <c:pt idx="0">
                  <c:v>20200</c:v>
                </c:pt>
                <c:pt idx="1">
                  <c:v>17920</c:v>
                </c:pt>
                <c:pt idx="2">
                  <c:v>28283</c:v>
                </c:pt>
                <c:pt idx="3">
                  <c:v>22454.87</c:v>
                </c:pt>
                <c:pt idx="4">
                  <c:v>23774</c:v>
                </c:pt>
                <c:pt idx="5">
                  <c:v>41239</c:v>
                </c:pt>
              </c:numCache>
            </c:numRef>
          </c:val>
        </c:ser>
        <c:ser>
          <c:idx val="2"/>
          <c:order val="2"/>
          <c:tx>
            <c:strRef>
              <c:f>Sheet1!$A$4</c:f>
              <c:strCache>
                <c:ptCount val="1"/>
                <c:pt idx="0">
                  <c:v>Difference</c:v>
                </c:pt>
              </c:strCache>
            </c:strRef>
          </c:tx>
          <c:spPr>
            <a:solidFill>
              <a:srgbClr val="FF0000"/>
            </a:solidFill>
          </c:spPr>
          <c:invertIfNegative val="0"/>
          <c:dLbls>
            <c:dLbl>
              <c:idx val="0"/>
              <c:layout>
                <c:manualLayout>
                  <c:x val="0"/>
                  <c:y val="-3.3333333333333333E-2"/>
                </c:manualLayout>
              </c:layout>
              <c:showLegendKey val="0"/>
              <c:showVal val="1"/>
              <c:showCatName val="0"/>
              <c:showSerName val="0"/>
              <c:showPercent val="0"/>
              <c:showBubbleSize val="0"/>
            </c:dLbl>
            <c:dLbl>
              <c:idx val="1"/>
              <c:layout>
                <c:manualLayout>
                  <c:x val="-1.0057471264367816E-2"/>
                  <c:y val="-4.5238095238095237E-2"/>
                </c:manualLayout>
              </c:layout>
              <c:showLegendKey val="0"/>
              <c:showVal val="1"/>
              <c:showCatName val="0"/>
              <c:showSerName val="0"/>
              <c:showPercent val="0"/>
              <c:showBubbleSize val="0"/>
            </c:dLbl>
            <c:dLbl>
              <c:idx val="2"/>
              <c:layout>
                <c:manualLayout>
                  <c:x val="1.4367816091954023E-3"/>
                  <c:y val="-4.2857142857142858E-2"/>
                </c:manualLayout>
              </c:layout>
              <c:showLegendKey val="0"/>
              <c:showVal val="1"/>
              <c:showCatName val="0"/>
              <c:showSerName val="0"/>
              <c:showPercent val="0"/>
              <c:showBubbleSize val="0"/>
            </c:dLbl>
            <c:dLbl>
              <c:idx val="3"/>
              <c:layout>
                <c:manualLayout>
                  <c:x val="-1.4367816091954023E-3"/>
                  <c:y val="-6.666666666666668E-2"/>
                </c:manualLayout>
              </c:layout>
              <c:showLegendKey val="0"/>
              <c:showVal val="1"/>
              <c:showCatName val="0"/>
              <c:showSerName val="0"/>
              <c:showPercent val="0"/>
              <c:showBubbleSize val="0"/>
            </c:dLbl>
            <c:dLbl>
              <c:idx val="4"/>
              <c:layout>
                <c:manualLayout>
                  <c:x val="1.4367816091954023E-3"/>
                  <c:y val="-3.0951818522684665E-2"/>
                </c:manualLayout>
              </c:layout>
              <c:showLegendKey val="0"/>
              <c:showVal val="1"/>
              <c:showCatName val="0"/>
              <c:showSerName val="0"/>
              <c:showPercent val="0"/>
              <c:showBubbleSize val="0"/>
            </c:dLbl>
            <c:dLbl>
              <c:idx val="5"/>
              <c:layout>
                <c:manualLayout>
                  <c:x val="-5.7472395691917817E-3"/>
                  <c:y val="-0.10238076490438695"/>
                </c:manualLayout>
              </c:layout>
              <c:showLegendKey val="0"/>
              <c:showVal val="1"/>
              <c:showCatName val="0"/>
              <c:showSerName val="0"/>
              <c:showPercent val="0"/>
              <c:showBubbleSize val="0"/>
            </c:dLbl>
            <c:dLbl>
              <c:idx val="6"/>
              <c:layout>
                <c:manualLayout>
                  <c:x val="1.8678160919540231E-2"/>
                  <c:y val="6.9047806524184477E-2"/>
                </c:manualLayout>
              </c:layout>
              <c:showLegendKey val="0"/>
              <c:showVal val="1"/>
              <c:showCatName val="0"/>
              <c:showSerName val="0"/>
              <c:showPercent val="0"/>
              <c:showBubbleSize val="0"/>
            </c:dLbl>
            <c:dLbl>
              <c:idx val="10"/>
              <c:layout>
                <c:manualLayout>
                  <c:x val="-5.7471264367816091E-3"/>
                  <c:y val="8.095238095238095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Sheet1!$B$1:$G$1</c:f>
              <c:strCache>
                <c:ptCount val="6"/>
                <c:pt idx="0">
                  <c:v>2018</c:v>
                </c:pt>
                <c:pt idx="1">
                  <c:v>2019</c:v>
                </c:pt>
                <c:pt idx="2">
                  <c:v>2020</c:v>
                </c:pt>
                <c:pt idx="3">
                  <c:v>2021</c:v>
                </c:pt>
                <c:pt idx="4">
                  <c:v>2022</c:v>
                </c:pt>
                <c:pt idx="5">
                  <c:v>2023</c:v>
                </c:pt>
              </c:strCache>
            </c:strRef>
          </c:cat>
          <c:val>
            <c:numRef>
              <c:f>Sheet1!$B$4:$G$4</c:f>
              <c:numCache>
                <c:formatCode>"$"#,##0;[Red]"$"#,##0</c:formatCode>
                <c:ptCount val="6"/>
                <c:pt idx="0">
                  <c:v>4143</c:v>
                </c:pt>
                <c:pt idx="1">
                  <c:v>3736</c:v>
                </c:pt>
                <c:pt idx="2">
                  <c:v>-5988</c:v>
                </c:pt>
                <c:pt idx="3">
                  <c:v>738.01000000000204</c:v>
                </c:pt>
                <c:pt idx="4">
                  <c:v>-1632</c:v>
                </c:pt>
                <c:pt idx="5">
                  <c:v>-10068.799999999999</c:v>
                </c:pt>
              </c:numCache>
            </c:numRef>
          </c:val>
        </c:ser>
        <c:dLbls>
          <c:showLegendKey val="0"/>
          <c:showVal val="0"/>
          <c:showCatName val="0"/>
          <c:showSerName val="0"/>
          <c:showPercent val="0"/>
          <c:showBubbleSize val="0"/>
        </c:dLbls>
        <c:gapWidth val="150"/>
        <c:overlap val="100"/>
        <c:axId val="35372032"/>
        <c:axId val="35376512"/>
      </c:barChart>
      <c:catAx>
        <c:axId val="35372032"/>
        <c:scaling>
          <c:orientation val="minMax"/>
        </c:scaling>
        <c:delete val="0"/>
        <c:axPos val="b"/>
        <c:numFmt formatCode="General" sourceLinked="1"/>
        <c:majorTickMark val="out"/>
        <c:minorTickMark val="none"/>
        <c:tickLblPos val="nextTo"/>
        <c:crossAx val="35376512"/>
        <c:crosses val="autoZero"/>
        <c:auto val="1"/>
        <c:lblAlgn val="ctr"/>
        <c:lblOffset val="500"/>
        <c:noMultiLvlLbl val="0"/>
      </c:catAx>
      <c:valAx>
        <c:axId val="35376512"/>
        <c:scaling>
          <c:orientation val="minMax"/>
          <c:max val="70000"/>
          <c:min val="-20000"/>
        </c:scaling>
        <c:delete val="0"/>
        <c:axPos val="l"/>
        <c:majorGridlines/>
        <c:numFmt formatCode="&quot;$&quot;#,##0;[Red]&quot;$&quot;#,##0" sourceLinked="1"/>
        <c:majorTickMark val="out"/>
        <c:minorTickMark val="none"/>
        <c:tickLblPos val="nextTo"/>
        <c:crossAx val="35372032"/>
        <c:crosses val="autoZero"/>
        <c:crossBetween val="between"/>
      </c:valAx>
    </c:plotArea>
    <c:legend>
      <c:legendPos val="r"/>
      <c:overlay val="0"/>
    </c:legend>
    <c:plotVisOnly val="1"/>
    <c:dispBlanksAs val="gap"/>
    <c:showDLblsOverMax val="0"/>
  </c:chart>
  <c:txPr>
    <a:bodyPr/>
    <a:lstStyle/>
    <a:p>
      <a:pPr>
        <a:defRPr sz="1802"/>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0.52941</cdr:x>
      <cdr:y>0.05556</cdr:y>
    </cdr:from>
    <cdr:to>
      <cdr:x>0.97059</cdr:x>
      <cdr:y>0.18519</cdr:y>
    </cdr:to>
    <cdr:sp macro="" textlink="">
      <cdr:nvSpPr>
        <cdr:cNvPr id="2" name="TextBox 1"/>
        <cdr:cNvSpPr txBox="1"/>
      </cdr:nvSpPr>
      <cdr:spPr>
        <a:xfrm xmlns:a="http://schemas.openxmlformats.org/drawingml/2006/main">
          <a:off x="4114800" y="228600"/>
          <a:ext cx="34290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cs typeface="Arial" panose="020B0604020202020204" pitchFamily="34" charset="0"/>
            </a:rPr>
            <a:t>Total Portfolio </a:t>
          </a:r>
          <a:r>
            <a:rPr lang="en-US" sz="2400" b="1" dirty="0">
              <a:cs typeface="Arial" panose="020B0604020202020204" pitchFamily="34" charset="0"/>
            </a:rPr>
            <a:t>$</a:t>
          </a:r>
          <a:r>
            <a:rPr lang="en-US" sz="2400" b="1" dirty="0" smtClean="0"/>
            <a:t>238,874. </a:t>
          </a:r>
          <a:endParaRPr lang="en-US" sz="2400" b="1" dirty="0" smtClean="0">
            <a:effectLst/>
          </a:endParaRPr>
        </a:p>
        <a:p xmlns:a="http://schemas.openxmlformats.org/drawingml/2006/main">
          <a:endParaRPr lang="en-US" sz="240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Shape 52"/>
          <p:cNvSpPr>
            <a:spLocks noGrp="1" noRot="1" noChangeAspect="1"/>
          </p:cNvSpPr>
          <p:nvPr>
            <p:ph type="sldImg"/>
          </p:nvPr>
        </p:nvSpPr>
        <p:spPr bwMode="auto">
          <a:xfrm>
            <a:off x="1203325" y="703263"/>
            <a:ext cx="4695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1987" name="Shape 53"/>
          <p:cNvSpPr>
            <a:spLocks noGrp="1"/>
          </p:cNvSpPr>
          <p:nvPr>
            <p:ph type="body" sz="quarter" idx="1"/>
          </p:nvPr>
        </p:nvSpPr>
        <p:spPr bwMode="auto">
          <a:xfrm>
            <a:off x="946150" y="4460875"/>
            <a:ext cx="52101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18" tIns="47109" rIns="94218" bIns="47109" numCol="1" anchor="t" anchorCtr="0" compatLnSpc="1">
            <a:prstTxWarp prst="textNoShape">
              <a:avLst/>
            </a:prstTxWarp>
          </a:bodyPr>
          <a:lstStyle/>
          <a:p>
            <a:pPr lvl="0"/>
            <a:endParaRPr lang="en-US" altLang="en-US" smtClean="0">
              <a:sym typeface="Avenir Book"/>
            </a:endParaRPr>
          </a:p>
        </p:txBody>
      </p:sp>
    </p:spTree>
    <p:extLst>
      <p:ext uri="{BB962C8B-B14F-4D97-AF65-F5344CB8AC3E}">
        <p14:creationId xmlns:p14="http://schemas.microsoft.com/office/powerpoint/2010/main" val="1417333242"/>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mj-lt"/>
        <a:ea typeface="+mj-ea"/>
        <a:cs typeface="+mj-cs"/>
        <a:sym typeface="Avenir Book"/>
      </a:defRPr>
    </a:lvl1pPr>
    <a:lvl2pPr marL="742950" indent="-285750" algn="l" defTabSz="457200" rtl="0" eaLnBrk="0" fontAlgn="base" hangingPunct="0">
      <a:lnSpc>
        <a:spcPct val="125000"/>
      </a:lnSpc>
      <a:spcBef>
        <a:spcPct val="30000"/>
      </a:spcBef>
      <a:spcAft>
        <a:spcPct val="0"/>
      </a:spcAft>
      <a:defRPr sz="2400">
        <a:solidFill>
          <a:schemeClr val="tx1"/>
        </a:solidFill>
        <a:latin typeface="+mj-lt"/>
        <a:ea typeface="+mj-ea"/>
        <a:cs typeface="+mj-cs"/>
        <a:sym typeface="Avenir Book"/>
      </a:defRPr>
    </a:lvl2pPr>
    <a:lvl3pPr marL="1143000" indent="-228600" algn="l" defTabSz="457200" rtl="0" eaLnBrk="0" fontAlgn="base" hangingPunct="0">
      <a:lnSpc>
        <a:spcPct val="125000"/>
      </a:lnSpc>
      <a:spcBef>
        <a:spcPct val="30000"/>
      </a:spcBef>
      <a:spcAft>
        <a:spcPct val="0"/>
      </a:spcAft>
      <a:defRPr sz="2400">
        <a:solidFill>
          <a:schemeClr val="tx1"/>
        </a:solidFill>
        <a:latin typeface="+mj-lt"/>
        <a:ea typeface="+mj-ea"/>
        <a:cs typeface="+mj-cs"/>
        <a:sym typeface="Avenir Book"/>
      </a:defRPr>
    </a:lvl3pPr>
    <a:lvl4pPr marL="1600200" indent="-228600" algn="l" defTabSz="457200" rtl="0" eaLnBrk="0" fontAlgn="base" hangingPunct="0">
      <a:lnSpc>
        <a:spcPct val="125000"/>
      </a:lnSpc>
      <a:spcBef>
        <a:spcPct val="30000"/>
      </a:spcBef>
      <a:spcAft>
        <a:spcPct val="0"/>
      </a:spcAft>
      <a:defRPr sz="2400">
        <a:solidFill>
          <a:schemeClr val="tx1"/>
        </a:solidFill>
        <a:latin typeface="+mj-lt"/>
        <a:ea typeface="+mj-ea"/>
        <a:cs typeface="+mj-cs"/>
        <a:sym typeface="Avenir Book"/>
      </a:defRPr>
    </a:lvl4pPr>
    <a:lvl5pPr marL="2057400" indent="-228600" algn="l" defTabSz="457200" rtl="0" eaLnBrk="0" fontAlgn="base" hangingPunct="0">
      <a:lnSpc>
        <a:spcPct val="125000"/>
      </a:lnSpc>
      <a:spcBef>
        <a:spcPct val="30000"/>
      </a:spcBef>
      <a:spcAft>
        <a:spcPct val="0"/>
      </a:spcAft>
      <a:defRPr sz="2400">
        <a:solidFill>
          <a:schemeClr val="tx1"/>
        </a:solidFill>
        <a:latin typeface="+mj-lt"/>
        <a:ea typeface="+mj-ea"/>
        <a:cs typeface="+mj-cs"/>
        <a:sym typeface="Avenir Book"/>
      </a:defRPr>
    </a:lvl5pPr>
    <a:lvl6pPr indent="1143000" defTabSz="457200">
      <a:lnSpc>
        <a:spcPct val="125000"/>
      </a:lnSpc>
      <a:defRPr sz="2400">
        <a:latin typeface="+mj-lt"/>
        <a:ea typeface="+mj-ea"/>
        <a:cs typeface="+mj-cs"/>
        <a:sym typeface="Avenir Book"/>
      </a:defRPr>
    </a:lvl6pPr>
    <a:lvl7pPr indent="1371600" defTabSz="457200">
      <a:lnSpc>
        <a:spcPct val="125000"/>
      </a:lnSpc>
      <a:defRPr sz="2400">
        <a:latin typeface="+mj-lt"/>
        <a:ea typeface="+mj-ea"/>
        <a:cs typeface="+mj-cs"/>
        <a:sym typeface="Avenir Book"/>
      </a:defRPr>
    </a:lvl7pPr>
    <a:lvl8pPr indent="1600200" defTabSz="457200">
      <a:lnSpc>
        <a:spcPct val="125000"/>
      </a:lnSpc>
      <a:defRPr sz="2400">
        <a:latin typeface="+mj-lt"/>
        <a:ea typeface="+mj-ea"/>
        <a:cs typeface="+mj-cs"/>
        <a:sym typeface="Avenir Book"/>
      </a:defRPr>
    </a:lvl8pPr>
    <a:lvl9pPr indent="1828800" defTabSz="457200">
      <a:lnSpc>
        <a:spcPct val="125000"/>
      </a:lnSpc>
      <a:defRPr sz="2400">
        <a:latin typeface="+mj-lt"/>
        <a:ea typeface="+mj-ea"/>
        <a:cs typeface="+mj-cs"/>
        <a:sym typeface="Avenir Book"/>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012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5c832a9147_0_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5c832a9147_0_28: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c832a9147_0_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5c832a9147_0_1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6109e2218d_2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6109e2218d_2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5c832a9147_0_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5c832a9147_0_2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109e2218d_0_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6109e2218d_0_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6109e2218d_0_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6109e2218d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a:spcBef>
                <a:spcPts val="0"/>
              </a:spcBef>
              <a:spcAft>
                <a:spcPts val="0"/>
              </a:spcAft>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solidFill>
                  <a:schemeClr val="tx1"/>
                </a:solidFill>
                <a:effectLst/>
                <a:latin typeface="+mj-lt"/>
                <a:ea typeface="+mj-ea"/>
                <a:cs typeface="+mj-cs"/>
                <a:sym typeface="Avenir Book"/>
              </a:rPr>
              <a:t>By-Laws of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Pinecrest Property Owners Association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Adopted June 6, 1970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Amended February 1, 2009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Ratified May 3, 2009</a:t>
            </a:r>
          </a:p>
          <a:p>
            <a:r>
              <a:rPr lang="en-US" sz="2400" b="1" dirty="0" smtClean="0">
                <a:solidFill>
                  <a:schemeClr val="tx1"/>
                </a:solidFill>
                <a:effectLst/>
                <a:latin typeface="+mj-lt"/>
                <a:ea typeface="+mj-ea"/>
                <a:cs typeface="+mj-cs"/>
                <a:sym typeface="Avenir Book"/>
              </a:rPr>
              <a:t> </a:t>
            </a:r>
            <a:endParaRPr lang="en-US" sz="2400" dirty="0" smtClean="0">
              <a:solidFill>
                <a:schemeClr val="tx1"/>
              </a:solidFill>
              <a:effectLst/>
              <a:latin typeface="+mj-lt"/>
              <a:ea typeface="+mj-ea"/>
              <a:cs typeface="+mj-cs"/>
              <a:sym typeface="Avenir Book"/>
            </a:endParaRPr>
          </a:p>
          <a:p>
            <a:r>
              <a:rPr lang="en-US" sz="2400" dirty="0" smtClean="0">
                <a:solidFill>
                  <a:schemeClr val="tx1"/>
                </a:solidFill>
                <a:effectLst/>
                <a:latin typeface="+mj-lt"/>
                <a:ea typeface="+mj-ea"/>
                <a:cs typeface="+mj-cs"/>
                <a:sym typeface="Avenir Book"/>
              </a:rPr>
              <a:t>Amended and Ratified </a:t>
            </a:r>
          </a:p>
          <a:p>
            <a:r>
              <a:rPr lang="en-US" sz="2400" dirty="0" smtClean="0">
                <a:solidFill>
                  <a:schemeClr val="tx1"/>
                </a:solidFill>
                <a:effectLst/>
                <a:latin typeface="+mj-lt"/>
                <a:ea typeface="+mj-ea"/>
                <a:cs typeface="+mj-cs"/>
                <a:sym typeface="Avenir Book"/>
              </a:rPr>
              <a:t>May 4, 2014</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I </a:t>
            </a:r>
          </a:p>
          <a:p>
            <a:r>
              <a:rPr lang="en-US" sz="2400" dirty="0" smtClean="0">
                <a:solidFill>
                  <a:schemeClr val="tx1"/>
                </a:solidFill>
                <a:effectLst/>
                <a:latin typeface="+mj-lt"/>
                <a:ea typeface="+mj-ea"/>
                <a:cs typeface="+mj-cs"/>
                <a:sym typeface="Avenir Book"/>
              </a:rPr>
              <a:t>Name, Location, Corporate Seal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name of the Corporation is Pinecrest Property Owners Association, Inc.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The principal office shall be located at The Pinecrest Lodge 84 Bemis Road, Hubbardston Massachusetts.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The corporate seal shall be circular in form and have inscribed thereon the name of the Corporation, year of its incorporation and the word “Massachusetts”.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II </a:t>
            </a:r>
          </a:p>
          <a:p>
            <a:r>
              <a:rPr lang="en-US" sz="2400" dirty="0" smtClean="0">
                <a:solidFill>
                  <a:schemeClr val="tx1"/>
                </a:solidFill>
                <a:effectLst/>
                <a:latin typeface="+mj-lt"/>
                <a:ea typeface="+mj-ea"/>
                <a:cs typeface="+mj-cs"/>
                <a:sym typeface="Avenir Book"/>
              </a:rPr>
              <a:t>Purpose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To promote and foster the recreation, relaxation, health and fellowship of the members and to hold, maintain and improve land in Wachusett Shores and Pinecrest areas in Hubbardston, Massachusetts, particularly the recreational areas and the park and to represent the members if and when the need arises in order to protect their rights and privileges and to do any and all things which may be necessary to carry out the foregoing.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III </a:t>
            </a:r>
          </a:p>
          <a:p>
            <a:r>
              <a:rPr lang="en-US" sz="2400" dirty="0" smtClean="0">
                <a:solidFill>
                  <a:schemeClr val="tx1"/>
                </a:solidFill>
                <a:effectLst/>
                <a:latin typeface="+mj-lt"/>
                <a:ea typeface="+mj-ea"/>
                <a:cs typeface="+mj-cs"/>
                <a:sym typeface="Avenir Book"/>
              </a:rPr>
              <a:t>Corporate Powers </a:t>
            </a:r>
          </a:p>
          <a:p>
            <a:r>
              <a:rPr lang="en-US" sz="2400" dirty="0" smtClean="0">
                <a:solidFill>
                  <a:schemeClr val="tx1"/>
                </a:solidFill>
                <a:effectLst/>
                <a:latin typeface="+mj-lt"/>
                <a:ea typeface="+mj-ea"/>
                <a:cs typeface="+mj-cs"/>
                <a:sym typeface="Avenir Book"/>
              </a:rPr>
              <a:t>Section 1.  The Corporation shall have all of the powers and enjoy all of the privileges granted by the </a:t>
            </a:r>
          </a:p>
          <a:p>
            <a:r>
              <a:rPr lang="en-US" sz="2400" dirty="0" smtClean="0">
                <a:solidFill>
                  <a:schemeClr val="tx1"/>
                </a:solidFill>
                <a:effectLst/>
                <a:latin typeface="+mj-lt"/>
                <a:ea typeface="+mj-ea"/>
                <a:cs typeface="+mj-cs"/>
                <a:sym typeface="Avenir Book"/>
              </a:rPr>
              <a:t>		       Laws of Massachusetts to Corporations organized under Chapter 180 of the General Laws.</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IV </a:t>
            </a:r>
          </a:p>
          <a:p>
            <a:r>
              <a:rPr lang="en-US" sz="2400" dirty="0" smtClean="0">
                <a:solidFill>
                  <a:schemeClr val="tx1"/>
                </a:solidFill>
                <a:effectLst/>
                <a:latin typeface="+mj-lt"/>
                <a:ea typeface="+mj-ea"/>
                <a:cs typeface="+mj-cs"/>
                <a:sym typeface="Avenir Book"/>
              </a:rPr>
              <a:t>Membership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Any persons owning an interest in one or more lots or parcels of land in Hubbardston, </a:t>
            </a:r>
          </a:p>
          <a:p>
            <a:r>
              <a:rPr lang="en-US" sz="2400" dirty="0" smtClean="0">
                <a:solidFill>
                  <a:schemeClr val="tx1"/>
                </a:solidFill>
                <a:effectLst/>
                <a:latin typeface="+mj-lt"/>
                <a:ea typeface="+mj-ea"/>
                <a:cs typeface="+mj-cs"/>
                <a:sym typeface="Avenir Book"/>
              </a:rPr>
              <a:t>Worcester County, Massachusetts and sold by American Central Company, a Massachusetts Trust under declaration of trust dated as of June 18, 1964, recorded with Worcester District Registry of Deeds, Book 4473 at Page 309 shall be eligible for membership in the Corporation and shall be entitled to one vote regardless of the number of lots owned by said persons.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V </a:t>
            </a:r>
          </a:p>
          <a:p>
            <a:r>
              <a:rPr lang="en-US" sz="2400" dirty="0" smtClean="0">
                <a:solidFill>
                  <a:schemeClr val="tx1"/>
                </a:solidFill>
                <a:effectLst/>
                <a:latin typeface="+mj-lt"/>
                <a:ea typeface="+mj-ea"/>
                <a:cs typeface="+mj-cs"/>
                <a:sym typeface="Avenir Book"/>
              </a:rPr>
              <a:t>Officers and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officers of the Corporation shall be the president, treasurer, clerk and the Board of Directors. They shall consist of not less than three stockholders, and except as otherwise provided in these By-Laws shall be </a:t>
            </a:r>
            <a:r>
              <a:rPr lang="en-US" sz="2400" dirty="0" err="1" smtClean="0">
                <a:solidFill>
                  <a:schemeClr val="tx1"/>
                </a:solidFill>
                <a:effectLst/>
                <a:latin typeface="+mj-lt"/>
                <a:ea typeface="+mj-ea"/>
                <a:cs typeface="+mj-cs"/>
                <a:sym typeface="Avenir Book"/>
              </a:rPr>
              <a:t>electedat</a:t>
            </a:r>
            <a:r>
              <a:rPr lang="en-US" sz="2400" dirty="0" smtClean="0">
                <a:solidFill>
                  <a:schemeClr val="tx1"/>
                </a:solidFill>
                <a:effectLst/>
                <a:latin typeface="+mj-lt"/>
                <a:ea typeface="+mj-ea"/>
                <a:cs typeface="+mj-cs"/>
                <a:sym typeface="Avenir Book"/>
              </a:rPr>
              <a:t> the annual meeting and </a:t>
            </a:r>
            <a:r>
              <a:rPr lang="en-US" sz="2400" dirty="0" err="1" smtClean="0">
                <a:solidFill>
                  <a:schemeClr val="tx1"/>
                </a:solidFill>
                <a:effectLst/>
                <a:latin typeface="+mj-lt"/>
                <a:ea typeface="+mj-ea"/>
                <a:cs typeface="+mj-cs"/>
                <a:sym typeface="Avenir Book"/>
              </a:rPr>
              <a:t>servefor</a:t>
            </a:r>
            <a:r>
              <a:rPr lang="en-US" sz="2400" dirty="0" smtClean="0">
                <a:solidFill>
                  <a:schemeClr val="tx1"/>
                </a:solidFill>
                <a:effectLst/>
                <a:latin typeface="+mj-lt"/>
                <a:ea typeface="+mj-ea"/>
                <a:cs typeface="+mj-cs"/>
                <a:sym typeface="Avenir Book"/>
              </a:rPr>
              <a:t> Two Years and until their successors are elected and qualified.  The Board of Directors shall elect the president from their own number and may from time to time appoint such additional officers, agents and committees, as they shall consider necessary.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The president shall preside at all meetings of stockholders and Board of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The treasurer shall give bond if and when required by the Board of Directors, shall have custody of the stock and transfer books and corporate seal, and shall receive and disburse the funds of the Corporation under the direction of the Board of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4.  The clerk shall keep records, call all meetings and such other duties as may be required by the Board of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5.  The Board of Directors shall have and exercise full control and management of the affairs and business of the Corporation, except such as are conferred by law upon the stockholders or upon an officer of the Corporation or may be delegated to a committee.  They shall have power to fill all vacancies.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VI </a:t>
            </a:r>
          </a:p>
          <a:p>
            <a:r>
              <a:rPr lang="en-US" sz="2400" dirty="0" smtClean="0">
                <a:solidFill>
                  <a:schemeClr val="tx1"/>
                </a:solidFill>
                <a:effectLst/>
                <a:latin typeface="+mj-lt"/>
                <a:ea typeface="+mj-ea"/>
                <a:cs typeface="+mj-cs"/>
                <a:sym typeface="Avenir Book"/>
              </a:rPr>
              <a:t>Committees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Committees shall be appointed by the Board of Directors as deemed necessary, and shall consist of but not be limited to the following: Ways and Means, Entertainment and Hospitality, Membership, Young People, Children, Building Control, Bylaws, and Finance.  One representative from each said subcommittee shall provide a progress report to the Board of Directors at their monthly meetings.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VII </a:t>
            </a:r>
          </a:p>
          <a:p>
            <a:r>
              <a:rPr lang="en-US" sz="2400" dirty="0" smtClean="0">
                <a:solidFill>
                  <a:schemeClr val="tx1"/>
                </a:solidFill>
                <a:effectLst/>
                <a:latin typeface="+mj-lt"/>
                <a:ea typeface="+mj-ea"/>
                <a:cs typeface="+mj-cs"/>
                <a:sym typeface="Avenir Book"/>
              </a:rPr>
              <a:t>Meetings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annual meeting of the members shall be held at the office of the Corporation on the first Sunday of May in each year or on a date determined by the Board of Directors and fifteen (15) members shall constitute a quorum.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Special meetings of the members may be held as provided by law, but no business other than formal business shall be transacted unless set forth in the notice of said meeting.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The Board of Directors may fix the time and method of calling their monthly meetings.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4.  A detailed hard copy financial report will be provided to all stockholders at the annual stockholder meeting.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VIII </a:t>
            </a:r>
          </a:p>
          <a:p>
            <a:r>
              <a:rPr lang="en-US" sz="2400" dirty="0" smtClean="0">
                <a:solidFill>
                  <a:schemeClr val="tx1"/>
                </a:solidFill>
                <a:effectLst/>
                <a:latin typeface="+mj-lt"/>
                <a:ea typeface="+mj-ea"/>
                <a:cs typeface="+mj-cs"/>
                <a:sym typeface="Avenir Book"/>
              </a:rPr>
              <a:t>Fiscal Year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fiscal year of the Corporation shall be from April 1 to March 31.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IX </a:t>
            </a:r>
          </a:p>
          <a:p>
            <a:r>
              <a:rPr lang="en-US" sz="2400" dirty="0" smtClean="0">
                <a:solidFill>
                  <a:schemeClr val="tx1"/>
                </a:solidFill>
                <a:effectLst/>
                <a:latin typeface="+mj-lt"/>
                <a:ea typeface="+mj-ea"/>
                <a:cs typeface="+mj-cs"/>
                <a:sym typeface="Avenir Book"/>
              </a:rPr>
              <a:t>Annual Dues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annual membership and deed assessment fee shall be determined by a majority vote of the members at the annual meeting.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The annual membership and deed assessment fee will be due on April 1</a:t>
            </a:r>
            <a:r>
              <a:rPr lang="en-US" sz="2400" baseline="30000" dirty="0" smtClean="0">
                <a:solidFill>
                  <a:schemeClr val="tx1"/>
                </a:solidFill>
                <a:effectLst/>
                <a:latin typeface="+mj-lt"/>
                <a:ea typeface="+mj-ea"/>
                <a:cs typeface="+mj-cs"/>
                <a:sym typeface="Avenir Book"/>
              </a:rPr>
              <a:t>st</a:t>
            </a:r>
            <a:r>
              <a:rPr lang="en-US" sz="2400" dirty="0" smtClean="0">
                <a:solidFill>
                  <a:schemeClr val="tx1"/>
                </a:solidFill>
                <a:effectLst/>
                <a:latin typeface="+mj-lt"/>
                <a:ea typeface="+mj-ea"/>
                <a:cs typeface="+mj-cs"/>
                <a:sym typeface="Avenir Book"/>
              </a:rPr>
              <a:t>.</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Any member neglecting to pay the annual membership and deed assessment fee by June 1</a:t>
            </a:r>
            <a:r>
              <a:rPr lang="en-US" sz="2400" baseline="30000" dirty="0" smtClean="0">
                <a:solidFill>
                  <a:schemeClr val="tx1"/>
                </a:solidFill>
                <a:effectLst/>
                <a:latin typeface="+mj-lt"/>
                <a:ea typeface="+mj-ea"/>
                <a:cs typeface="+mj-cs"/>
                <a:sym typeface="Avenir Book"/>
              </a:rPr>
              <a:t>st</a:t>
            </a:r>
            <a:r>
              <a:rPr lang="en-US" sz="2400" dirty="0" smtClean="0">
                <a:solidFill>
                  <a:schemeClr val="tx1"/>
                </a:solidFill>
                <a:effectLst/>
                <a:latin typeface="+mj-lt"/>
                <a:ea typeface="+mj-ea"/>
                <a:cs typeface="+mj-cs"/>
                <a:sym typeface="Avenir Book"/>
              </a:rPr>
              <a:t> may have his or her annual membership terminated after notification by the clerk and upon vote of the Board of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X </a:t>
            </a:r>
          </a:p>
          <a:p>
            <a:r>
              <a:rPr lang="en-US" sz="2400" dirty="0" smtClean="0">
                <a:solidFill>
                  <a:schemeClr val="tx1"/>
                </a:solidFill>
                <a:effectLst/>
                <a:latin typeface="+mj-lt"/>
                <a:ea typeface="+mj-ea"/>
                <a:cs typeface="+mj-cs"/>
                <a:sym typeface="Avenir Book"/>
              </a:rPr>
              <a:t>Contracts, Checks and Notes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 Board of Directors shall designate which officer or officers shall sign contracts, checks and notes. No officer other than the person or persons so designated shall have the power to bind the Corporation.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Any expenditure above three hundred dollars ($300.00), beyond the fixed annual expenses</a:t>
            </a:r>
          </a:p>
          <a:p>
            <a:r>
              <a:rPr lang="en-US" sz="2400" dirty="0" smtClean="0">
                <a:solidFill>
                  <a:schemeClr val="tx1"/>
                </a:solidFill>
                <a:effectLst/>
                <a:latin typeface="+mj-lt"/>
                <a:ea typeface="+mj-ea"/>
                <a:cs typeface="+mj-cs"/>
                <a:sym typeface="Avenir Book"/>
              </a:rPr>
              <a:t>Shall be approved by the Board of Directors.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Any non-emergency expenditure above ($3000.00) shall be brought to the annual meeting and voted on by the owners. </a:t>
            </a:r>
          </a:p>
          <a:p>
            <a:r>
              <a:rPr lang="en-US" sz="2400" dirty="0" smtClean="0">
                <a:solidFill>
                  <a:schemeClr val="tx1"/>
                </a:solidFill>
                <a:effectLst/>
                <a:latin typeface="+mj-lt"/>
                <a:ea typeface="+mj-ea"/>
                <a:cs typeface="+mj-cs"/>
                <a:sym typeface="Avenir Book"/>
              </a:rPr>
              <a:t>Article XI </a:t>
            </a:r>
          </a:p>
          <a:p>
            <a:r>
              <a:rPr lang="en-US" sz="2400" dirty="0" smtClean="0">
                <a:solidFill>
                  <a:schemeClr val="tx1"/>
                </a:solidFill>
                <a:effectLst/>
                <a:latin typeface="+mj-lt"/>
                <a:ea typeface="+mj-ea"/>
                <a:cs typeface="+mj-cs"/>
                <a:sym typeface="Avenir Book"/>
              </a:rPr>
              <a:t>INDEMNIFICATION OF DIRECTORS AND OFFICERS </a:t>
            </a:r>
          </a:p>
          <a:p>
            <a:r>
              <a:rPr lang="en-US" sz="2400" dirty="0" smtClean="0">
                <a:solidFill>
                  <a:schemeClr val="tx1"/>
                </a:solidFill>
                <a:effectLst/>
                <a:latin typeface="+mj-lt"/>
                <a:ea typeface="+mj-ea"/>
                <a:cs typeface="+mj-cs"/>
                <a:sym typeface="Avenir Book"/>
              </a:rPr>
              <a:t>Section 1  </a:t>
            </a:r>
            <a:r>
              <a:rPr lang="en-US" sz="2400" u="sng" dirty="0" err="1" smtClean="0">
                <a:solidFill>
                  <a:schemeClr val="tx1"/>
                </a:solidFill>
                <a:effectLst/>
                <a:latin typeface="+mj-lt"/>
                <a:ea typeface="+mj-ea"/>
                <a:cs typeface="+mj-cs"/>
                <a:sym typeface="Avenir Book"/>
              </a:rPr>
              <a:t>Definitions</a:t>
            </a:r>
            <a:r>
              <a:rPr lang="en-US" sz="2400" dirty="0" err="1" smtClean="0">
                <a:solidFill>
                  <a:schemeClr val="tx1"/>
                </a:solidFill>
                <a:effectLst/>
                <a:latin typeface="+mj-lt"/>
                <a:ea typeface="+mj-ea"/>
                <a:cs typeface="+mj-cs"/>
                <a:sym typeface="Avenir Book"/>
              </a:rPr>
              <a:t>.For</a:t>
            </a:r>
            <a:r>
              <a:rPr lang="en-US" sz="2400" dirty="0" smtClean="0">
                <a:solidFill>
                  <a:schemeClr val="tx1"/>
                </a:solidFill>
                <a:effectLst/>
                <a:latin typeface="+mj-lt"/>
                <a:ea typeface="+mj-ea"/>
                <a:cs typeface="+mj-cs"/>
                <a:sym typeface="Avenir Book"/>
              </a:rPr>
              <a:t> purposes of this Article the following terms shall have the following meanings: </a:t>
            </a:r>
          </a:p>
          <a:p>
            <a:r>
              <a:rPr lang="en-US" sz="2400" b="1" dirty="0" smtClean="0">
                <a:solidFill>
                  <a:schemeClr val="tx1"/>
                </a:solidFill>
                <a:effectLst/>
                <a:latin typeface="+mj-lt"/>
                <a:ea typeface="+mj-ea"/>
                <a:cs typeface="+mj-cs"/>
                <a:sym typeface="Avenir Book"/>
              </a:rPr>
              <a:t>“Director/Officer”</a:t>
            </a:r>
            <a:r>
              <a:rPr lang="en-US" sz="2400" dirty="0" smtClean="0">
                <a:solidFill>
                  <a:schemeClr val="tx1"/>
                </a:solidFill>
                <a:effectLst/>
                <a:latin typeface="+mj-lt"/>
                <a:ea typeface="+mj-ea"/>
                <a:cs typeface="+mj-cs"/>
                <a:sym typeface="Avenir Book"/>
              </a:rPr>
              <a:t> means any person who is serving or has served as a Director, Officer or employee or other agent of the Corporation appointed or elected by the Board of Directors of the Corporation, who is serving or has served at the request of the Corporation as a Director, Officer, trustee, principal, partner, member of a committee, employee or other agent of any other organization, or in any capacity with respect to any employee benefit plan of the Corporation or any of its subsidiaries. </a:t>
            </a:r>
          </a:p>
          <a:p>
            <a:r>
              <a:rPr lang="en-US" sz="2400" b="1" dirty="0" smtClean="0">
                <a:solidFill>
                  <a:schemeClr val="tx1"/>
                </a:solidFill>
                <a:effectLst/>
                <a:latin typeface="+mj-lt"/>
                <a:ea typeface="+mj-ea"/>
                <a:cs typeface="+mj-cs"/>
                <a:sym typeface="Avenir Book"/>
              </a:rPr>
              <a:t>“Proceeding” </a:t>
            </a:r>
            <a:endParaRPr lang="en-US" sz="2400" dirty="0" smtClean="0">
              <a:solidFill>
                <a:schemeClr val="tx1"/>
              </a:solidFill>
              <a:effectLst/>
              <a:latin typeface="+mj-lt"/>
              <a:ea typeface="+mj-ea"/>
              <a:cs typeface="+mj-cs"/>
              <a:sym typeface="Avenir Book"/>
            </a:endParaRPr>
          </a:p>
          <a:p>
            <a:r>
              <a:rPr lang="en-US" sz="2400" b="1" dirty="0" smtClean="0">
                <a:solidFill>
                  <a:schemeClr val="tx1"/>
                </a:solidFill>
                <a:effectLst/>
                <a:latin typeface="+mj-lt"/>
                <a:ea typeface="+mj-ea"/>
                <a:cs typeface="+mj-cs"/>
                <a:sym typeface="Avenir Book"/>
              </a:rPr>
              <a:t>means action, suit or proceeding, whether civil, criminal, administrative or investigative, brought or threatened in or before any court, tribunal, administrative or legislative body or agency, and any claim which could be the subject of a Proceeding. </a:t>
            </a:r>
            <a:endParaRPr lang="en-US" sz="2400" dirty="0" smtClean="0">
              <a:solidFill>
                <a:schemeClr val="tx1"/>
              </a:solidFill>
              <a:effectLst/>
              <a:latin typeface="+mj-lt"/>
              <a:ea typeface="+mj-ea"/>
              <a:cs typeface="+mj-cs"/>
              <a:sym typeface="Avenir Book"/>
            </a:endParaRPr>
          </a:p>
          <a:p>
            <a:r>
              <a:rPr lang="en-US" sz="2400" b="1" dirty="0" smtClean="0">
                <a:solidFill>
                  <a:schemeClr val="tx1"/>
                </a:solidFill>
                <a:effectLst/>
                <a:latin typeface="+mj-lt"/>
                <a:ea typeface="+mj-ea"/>
                <a:cs typeface="+mj-cs"/>
                <a:sym typeface="Avenir Book"/>
              </a:rPr>
              <a:t>“Expense” </a:t>
            </a:r>
            <a:endParaRPr lang="en-US" sz="2400" dirty="0" smtClean="0">
              <a:solidFill>
                <a:schemeClr val="tx1"/>
              </a:solidFill>
              <a:effectLst/>
              <a:latin typeface="+mj-lt"/>
              <a:ea typeface="+mj-ea"/>
              <a:cs typeface="+mj-cs"/>
              <a:sym typeface="Avenir Book"/>
            </a:endParaRPr>
          </a:p>
          <a:p>
            <a:r>
              <a:rPr lang="en-US" sz="2400" b="1" dirty="0" smtClean="0">
                <a:solidFill>
                  <a:schemeClr val="tx1"/>
                </a:solidFill>
                <a:effectLst/>
                <a:latin typeface="+mj-lt"/>
                <a:ea typeface="+mj-ea"/>
                <a:cs typeface="+mj-cs"/>
                <a:sym typeface="Avenir Book"/>
              </a:rPr>
              <a:t>means any fine or penalty, and any liability fixed by a judgment, order, decree or award in a Proceeding, any amount reasonably paid in settlement of a Proceeding and any professional fees and other disbursements reasonably incurred in connection with a Proceeding. </a:t>
            </a:r>
            <a:endParaRPr lang="en-US" sz="2400" dirty="0" smtClean="0">
              <a:solidFill>
                <a:schemeClr val="tx1"/>
              </a:solidFill>
              <a:effectLst/>
              <a:latin typeface="+mj-lt"/>
              <a:ea typeface="+mj-ea"/>
              <a:cs typeface="+mj-cs"/>
              <a:sym typeface="Avenir Book"/>
            </a:endParaRP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2  Right to Indemnification. </a:t>
            </a:r>
          </a:p>
          <a:p>
            <a:r>
              <a:rPr lang="en-US" sz="2400" dirty="0" smtClean="0">
                <a:solidFill>
                  <a:schemeClr val="tx1"/>
                </a:solidFill>
                <a:effectLst/>
                <a:latin typeface="+mj-lt"/>
                <a:ea typeface="+mj-ea"/>
                <a:cs typeface="+mj-cs"/>
                <a:sym typeface="Avenir Book"/>
              </a:rPr>
              <a:t>Except as limited by law or as provided in Section 3 and 4 of this Article XI, each </a:t>
            </a:r>
          </a:p>
          <a:p>
            <a:r>
              <a:rPr lang="en-US" sz="2400" dirty="0" smtClean="0">
                <a:solidFill>
                  <a:schemeClr val="tx1"/>
                </a:solidFill>
                <a:effectLst/>
                <a:latin typeface="+mj-lt"/>
                <a:ea typeface="+mj-ea"/>
                <a:cs typeface="+mj-cs"/>
                <a:sym typeface="Avenir Book"/>
              </a:rPr>
              <a:t>Director/Officer (and his or her heirs and personal representatives) shall be indemnified by the Corporation against any Expense incurred by him or her in connection with each Proceeding in which he or she is involved as a result of serving or having served as a Director/Officer.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3  Indemnification not Available. </a:t>
            </a:r>
          </a:p>
          <a:p>
            <a:r>
              <a:rPr lang="en-US" sz="2400" dirty="0" smtClean="0">
                <a:solidFill>
                  <a:schemeClr val="tx1"/>
                </a:solidFill>
                <a:effectLst/>
                <a:latin typeface="+mj-lt"/>
                <a:ea typeface="+mj-ea"/>
                <a:cs typeface="+mj-cs"/>
                <a:sym typeface="Avenir Book"/>
              </a:rPr>
              <a:t>No indemnification shall be provided to a Director/Officer with respect to a Proceeding as to which it shall have been adjudicated that he or she did not act in good faith in the reasonable belief that his or her action was in the best interests of the Corporation.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4  Compromise or Settlement. </a:t>
            </a:r>
          </a:p>
          <a:p>
            <a:r>
              <a:rPr lang="en-US" sz="2400" dirty="0" smtClean="0">
                <a:solidFill>
                  <a:schemeClr val="tx1"/>
                </a:solidFill>
                <a:effectLst/>
                <a:latin typeface="+mj-lt"/>
                <a:ea typeface="+mj-ea"/>
                <a:cs typeface="+mj-cs"/>
                <a:sym typeface="Avenir Book"/>
              </a:rPr>
              <a:t>In the event that a Proceeding is compromised or settled so as to impose any liability or obligation on a Director/Officer or upon the Corporation, no indemnification shall be provided as to said Director/Officer with respect to such Proceeding if such Director/Officer shall have been adjudicated not to have acted in good faith in the reasonable belief that his or her action was in the best interests of the Corporation.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5  Advances. </a:t>
            </a:r>
          </a:p>
          <a:p>
            <a:r>
              <a:rPr lang="en-US" sz="2400" dirty="0" smtClean="0">
                <a:solidFill>
                  <a:schemeClr val="tx1"/>
                </a:solidFill>
                <a:effectLst/>
                <a:latin typeface="+mj-lt"/>
                <a:ea typeface="+mj-ea"/>
                <a:cs typeface="+mj-cs"/>
                <a:sym typeface="Avenir Book"/>
              </a:rPr>
              <a:t>The Corporation shall pay sums on account of indemnification in advance of a final disposition of a Proceeding upon receipt of an undertaking by the Director/Officer to repay such sums if it is subsequently established that he or she is not entitled to indemnification pursuant to Sections 3 and 4 hereof, which undertaking may be accepted without reference to the financial ability of such person to make repayment.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6  Not Exclusive. </a:t>
            </a:r>
          </a:p>
          <a:p>
            <a:r>
              <a:rPr lang="en-US" sz="2400" dirty="0" smtClean="0">
                <a:solidFill>
                  <a:schemeClr val="tx1"/>
                </a:solidFill>
                <a:effectLst/>
                <a:latin typeface="+mj-lt"/>
                <a:ea typeface="+mj-ea"/>
                <a:cs typeface="+mj-cs"/>
                <a:sym typeface="Avenir Book"/>
              </a:rPr>
              <a:t>Nothing in this Article XI shall limit any lawful rights to indemnification existing independently of this Article XI.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7  Insurance. </a:t>
            </a:r>
          </a:p>
          <a:p>
            <a:r>
              <a:rPr lang="en-US" sz="2400" dirty="0" smtClean="0">
                <a:solidFill>
                  <a:schemeClr val="tx1"/>
                </a:solidFill>
                <a:effectLst/>
                <a:latin typeface="+mj-lt"/>
                <a:ea typeface="+mj-ea"/>
                <a:cs typeface="+mj-cs"/>
                <a:sym typeface="Avenir Book"/>
              </a:rPr>
              <a:t>The provisions of this Article XI shall not limit the power of the Board of Directors to authorize the purchase and maintenance of insurance on behalf of any Director/Officer against any Expense incurred by him or her in any such capacity, or arising out of his or her status as such, whether or not the Corporation would have the power to indemnify him or her against such Expense under this Article XI.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8  Amendment. </a:t>
            </a:r>
          </a:p>
          <a:p>
            <a:r>
              <a:rPr lang="en-US" sz="2400" dirty="0" smtClean="0">
                <a:solidFill>
                  <a:schemeClr val="tx1"/>
                </a:solidFill>
                <a:effectLst/>
                <a:latin typeface="+mj-lt"/>
                <a:ea typeface="+mj-ea"/>
                <a:cs typeface="+mj-cs"/>
                <a:sym typeface="Avenir Book"/>
              </a:rPr>
              <a:t>The provisions of this Article XI may be amended or repealed by the Board of Directors; however, no amendment or repeal of such provisions which adversely affects the rights of a Director/Officer under this Article XI with respect to his or her acts or omissions prior to such amendment or repeal shall apply to him or her without his or her consent.</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Article XII </a:t>
            </a:r>
          </a:p>
          <a:p>
            <a:r>
              <a:rPr lang="en-US" sz="2400" dirty="0" smtClean="0">
                <a:solidFill>
                  <a:schemeClr val="tx1"/>
                </a:solidFill>
                <a:effectLst/>
                <a:latin typeface="+mj-lt"/>
                <a:ea typeface="+mj-ea"/>
                <a:cs typeface="+mj-cs"/>
                <a:sym typeface="Avenir Book"/>
              </a:rPr>
              <a:t>Amendments </a:t>
            </a:r>
          </a:p>
          <a:p>
            <a:r>
              <a:rPr lang="en-US" sz="2400" dirty="0" smtClean="0">
                <a:solidFill>
                  <a:schemeClr val="tx1"/>
                </a:solidFill>
                <a:effectLst/>
                <a:latin typeface="+mj-lt"/>
                <a:ea typeface="+mj-ea"/>
                <a:cs typeface="+mj-cs"/>
                <a:sym typeface="Avenir Book"/>
              </a:rPr>
              <a:t> </a:t>
            </a:r>
          </a:p>
          <a:p>
            <a:r>
              <a:rPr lang="en-US" sz="2400" dirty="0" smtClean="0">
                <a:solidFill>
                  <a:schemeClr val="tx1"/>
                </a:solidFill>
                <a:effectLst/>
                <a:latin typeface="+mj-lt"/>
                <a:ea typeface="+mj-ea"/>
                <a:cs typeface="+mj-cs"/>
                <a:sym typeface="Avenir Book"/>
              </a:rPr>
              <a:t>Section 1.  These By-Laws may be altered, amended or repealed at any annual, regular or special meeting </a:t>
            </a:r>
          </a:p>
          <a:p>
            <a:r>
              <a:rPr lang="en-US" sz="2400" dirty="0" smtClean="0">
                <a:solidFill>
                  <a:schemeClr val="tx1"/>
                </a:solidFill>
                <a:effectLst/>
                <a:latin typeface="+mj-lt"/>
                <a:ea typeface="+mj-ea"/>
                <a:cs typeface="+mj-cs"/>
                <a:sym typeface="Avenir Book"/>
              </a:rPr>
              <a:t>duly called, by the affirmative vote of two-thirds of the members present and voting, provided that written notice and copies of such proposed amendments or revisions shall have been given to all members ninety (90) days at least before said meeting. </a:t>
            </a:r>
          </a:p>
          <a:p>
            <a:endParaRPr lang="en-US" dirty="0"/>
          </a:p>
        </p:txBody>
      </p:sp>
    </p:spTree>
    <p:extLst>
      <p:ext uri="{BB962C8B-B14F-4D97-AF65-F5344CB8AC3E}">
        <p14:creationId xmlns:p14="http://schemas.microsoft.com/office/powerpoint/2010/main" val="5748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1C0C0D2-CAC6-4513-9555-C194CF295DB8}" type="datetimeFigureOut">
              <a:rPr lang="en-US" altLang="en-US"/>
              <a:pPr>
                <a:defRPr/>
              </a:pPr>
              <a:t>5/19/2023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A13B07EE-C313-4E10-834C-B97724866570}" type="slidenum">
              <a:rPr lang="en-US" altLang="en-US"/>
              <a:pPr>
                <a:defRPr/>
              </a:pPr>
              <a:t>‹#›</a:t>
            </a:fld>
            <a:endParaRPr lang="en-US" altLang="en-US" dirty="0"/>
          </a:p>
        </p:txBody>
      </p:sp>
    </p:spTree>
    <p:extLst>
      <p:ext uri="{BB962C8B-B14F-4D97-AF65-F5344CB8AC3E}">
        <p14:creationId xmlns:p14="http://schemas.microsoft.com/office/powerpoint/2010/main" val="379631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9B5F12-E281-4BE2-A25D-A2D33A1E13F4}" type="datetimeFigureOut">
              <a:rPr lang="en-US" altLang="en-US"/>
              <a:pPr>
                <a:defRPr/>
              </a:pPr>
              <a:t>5/19/2023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1AA771FF-1435-4398-9626-956AA01FD7F2}" type="slidenum">
              <a:rPr lang="en-US" altLang="en-US"/>
              <a:pPr>
                <a:defRPr/>
              </a:pPr>
              <a:t>‹#›</a:t>
            </a:fld>
            <a:endParaRPr lang="en-US" altLang="en-US" dirty="0"/>
          </a:p>
        </p:txBody>
      </p:sp>
    </p:spTree>
    <p:extLst>
      <p:ext uri="{BB962C8B-B14F-4D97-AF65-F5344CB8AC3E}">
        <p14:creationId xmlns:p14="http://schemas.microsoft.com/office/powerpoint/2010/main" val="2788244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2A001-F901-4CD1-A406-0D79915D5A84}" type="datetimeFigureOut">
              <a:rPr lang="en-US" altLang="en-US"/>
              <a:pPr>
                <a:defRPr/>
              </a:pPr>
              <a:t>5/19/2023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554C7D01-60A4-489F-B97A-775B68CDD6DA}" type="slidenum">
              <a:rPr lang="en-US" altLang="en-US"/>
              <a:pPr>
                <a:defRPr/>
              </a:pPr>
              <a:t>‹#›</a:t>
            </a:fld>
            <a:endParaRPr lang="en-US" altLang="en-US" dirty="0"/>
          </a:p>
        </p:txBody>
      </p:sp>
    </p:spTree>
    <p:extLst>
      <p:ext uri="{BB962C8B-B14F-4D97-AF65-F5344CB8AC3E}">
        <p14:creationId xmlns:p14="http://schemas.microsoft.com/office/powerpoint/2010/main" val="1508730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47" name="Shape 47"/>
          <p:cNvSpPr>
            <a:spLocks noGrp="1"/>
          </p:cNvSpPr>
          <p:nvPr>
            <p:ph type="title"/>
          </p:nvPr>
        </p:nvSpPr>
        <p:spPr>
          <a:xfrm>
            <a:off x="685800" y="768350"/>
            <a:ext cx="7772400" cy="1143000"/>
          </a:xfrm>
          <a:prstGeom prst="rect">
            <a:avLst/>
          </a:prstGeom>
        </p:spPr>
        <p:txBody>
          <a:bodyPr/>
          <a:lstStyle/>
          <a:p>
            <a:pPr lvl="0"/>
            <a:r>
              <a:rPr/>
              <a:t>Title Text</a:t>
            </a:r>
          </a:p>
        </p:txBody>
      </p:sp>
      <p:sp>
        <p:nvSpPr>
          <p:cNvPr id="3" name="Shape 48"/>
          <p:cNvSpPr>
            <a:spLocks noGrp="1"/>
          </p:cNvSpPr>
          <p:nvPr>
            <p:ph type="sldNum" sz="quarter" idx="10"/>
          </p:nvPr>
        </p:nvSpPr>
        <p:spPr/>
        <p:txBody>
          <a:bodyPr/>
          <a:lstStyle>
            <a:lvl1pPr>
              <a:defRPr/>
            </a:lvl1pPr>
          </a:lstStyle>
          <a:p>
            <a:pPr>
              <a:defRPr/>
            </a:pPr>
            <a:fld id="{19E68B2D-6B1B-4263-BE9B-214FE41F1703}" type="slidenum">
              <a:rPr lang="en-US" altLang="en-US"/>
              <a:pPr>
                <a:defRPr/>
              </a:pPr>
              <a:t>‹#›</a:t>
            </a:fld>
            <a:endParaRPr lang="en-US" altLang="en-US" dirty="0"/>
          </a:p>
        </p:txBody>
      </p:sp>
    </p:spTree>
    <p:extLst>
      <p:ext uri="{BB962C8B-B14F-4D97-AF65-F5344CB8AC3E}">
        <p14:creationId xmlns:p14="http://schemas.microsoft.com/office/powerpoint/2010/main" val="15030307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022227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6457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C0FB7E-3E66-44AC-B0FD-F39F80C94F86}" type="datetimeFigureOut">
              <a:rPr lang="en-US" altLang="en-US"/>
              <a:pPr>
                <a:defRPr/>
              </a:pPr>
              <a:t>5/19/2023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FC0C61A3-49E4-4B5C-9654-93CA49407A06}" type="slidenum">
              <a:rPr lang="en-US" altLang="en-US"/>
              <a:pPr>
                <a:defRPr/>
              </a:pPr>
              <a:t>‹#›</a:t>
            </a:fld>
            <a:endParaRPr lang="en-US" altLang="en-US" dirty="0"/>
          </a:p>
        </p:txBody>
      </p:sp>
    </p:spTree>
    <p:extLst>
      <p:ext uri="{BB962C8B-B14F-4D97-AF65-F5344CB8AC3E}">
        <p14:creationId xmlns:p14="http://schemas.microsoft.com/office/powerpoint/2010/main" val="20272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B803DF-3145-481A-9D62-978F2A902AFF}" type="datetimeFigureOut">
              <a:rPr lang="en-US" altLang="en-US"/>
              <a:pPr>
                <a:defRPr/>
              </a:pPr>
              <a:t>5/19/2023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E0CF3F47-CFBD-4F46-9E0A-B306DAF53A0D}" type="slidenum">
              <a:rPr lang="en-US" altLang="en-US"/>
              <a:pPr>
                <a:defRPr/>
              </a:pPr>
              <a:t>‹#›</a:t>
            </a:fld>
            <a:endParaRPr lang="en-US" altLang="en-US" dirty="0"/>
          </a:p>
        </p:txBody>
      </p:sp>
    </p:spTree>
    <p:extLst>
      <p:ext uri="{BB962C8B-B14F-4D97-AF65-F5344CB8AC3E}">
        <p14:creationId xmlns:p14="http://schemas.microsoft.com/office/powerpoint/2010/main" val="330759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31F541A6-CE44-43D6-8F07-BE4BFE92DA84}" type="datetimeFigureOut">
              <a:rPr lang="en-US" altLang="en-US"/>
              <a:pPr>
                <a:defRPr/>
              </a:pPr>
              <a:t>5/19/2023</a:t>
            </a:fld>
            <a:endParaRPr lang="en-US" altLang="en-US" dirty="0"/>
          </a:p>
        </p:txBody>
      </p:sp>
      <p:sp>
        <p:nvSpPr>
          <p:cNvPr id="6" name="Footer Placeholder 5"/>
          <p:cNvSpPr>
            <a:spLocks noGrp="1"/>
          </p:cNvSpPr>
          <p:nvPr>
            <p:ph type="ftr" sz="quarter" idx="11"/>
          </p:nvPr>
        </p:nvSpPr>
        <p:spPr/>
        <p:txBody>
          <a:bodyPr/>
          <a:lstStyle>
            <a:lvl1pPr>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vl1pPr>
          </a:lstStyle>
          <a:p>
            <a:pPr>
              <a:defRPr/>
            </a:pPr>
            <a:fld id="{965123C7-C816-495F-9978-7FF255069622}" type="slidenum">
              <a:rPr lang="en-US" altLang="en-US"/>
              <a:pPr>
                <a:defRPr/>
              </a:pPr>
              <a:t>‹#›</a:t>
            </a:fld>
            <a:endParaRPr lang="en-US" altLang="en-US" dirty="0"/>
          </a:p>
        </p:txBody>
      </p:sp>
    </p:spTree>
    <p:extLst>
      <p:ext uri="{BB962C8B-B14F-4D97-AF65-F5344CB8AC3E}">
        <p14:creationId xmlns:p14="http://schemas.microsoft.com/office/powerpoint/2010/main" val="44635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05182592-CAFC-407C-B4AC-6A9F12E7E754}" type="datetimeFigureOut">
              <a:rPr lang="en-US" altLang="en-US"/>
              <a:pPr>
                <a:defRPr/>
              </a:pPr>
              <a:t>5/19/2023</a:t>
            </a:fld>
            <a:endParaRPr lang="en-US" altLang="en-US" dirty="0"/>
          </a:p>
        </p:txBody>
      </p:sp>
      <p:sp>
        <p:nvSpPr>
          <p:cNvPr id="8" name="Footer Placeholder 7"/>
          <p:cNvSpPr>
            <a:spLocks noGrp="1"/>
          </p:cNvSpPr>
          <p:nvPr>
            <p:ph type="ftr" sz="quarter" idx="11"/>
          </p:nvPr>
        </p:nvSpPr>
        <p:spPr/>
        <p:txBody>
          <a:bodyPr/>
          <a:lstStyle>
            <a:lvl1pPr>
              <a:defRPr/>
            </a:lvl1pPr>
          </a:lstStyle>
          <a:p>
            <a:pPr>
              <a:defRPr/>
            </a:pPr>
            <a:endParaRPr lang="en-US" altLang="en-US" dirty="0"/>
          </a:p>
        </p:txBody>
      </p:sp>
      <p:sp>
        <p:nvSpPr>
          <p:cNvPr id="9" name="Slide Number Placeholder 8"/>
          <p:cNvSpPr>
            <a:spLocks noGrp="1"/>
          </p:cNvSpPr>
          <p:nvPr>
            <p:ph type="sldNum" sz="quarter" idx="12"/>
          </p:nvPr>
        </p:nvSpPr>
        <p:spPr/>
        <p:txBody>
          <a:bodyPr/>
          <a:lstStyle>
            <a:lvl1pPr>
              <a:defRPr/>
            </a:lvl1pPr>
          </a:lstStyle>
          <a:p>
            <a:pPr>
              <a:defRPr/>
            </a:pPr>
            <a:fld id="{C0E7049F-FFAC-4E35-9A5F-1F69241B3D1E}" type="slidenum">
              <a:rPr lang="en-US" altLang="en-US"/>
              <a:pPr>
                <a:defRPr/>
              </a:pPr>
              <a:t>‹#›</a:t>
            </a:fld>
            <a:endParaRPr lang="en-US" altLang="en-US" dirty="0"/>
          </a:p>
        </p:txBody>
      </p:sp>
    </p:spTree>
    <p:extLst>
      <p:ext uri="{BB962C8B-B14F-4D97-AF65-F5344CB8AC3E}">
        <p14:creationId xmlns:p14="http://schemas.microsoft.com/office/powerpoint/2010/main" val="28245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F196559-6365-4B2C-A854-B009DE738CCF}" type="datetimeFigureOut">
              <a:rPr lang="en-US" altLang="en-US"/>
              <a:pPr>
                <a:defRPr/>
              </a:pPr>
              <a:t>5/19/2023</a:t>
            </a:fld>
            <a:endParaRPr lang="en-US" altLang="en-US" dirty="0"/>
          </a:p>
        </p:txBody>
      </p:sp>
      <p:sp>
        <p:nvSpPr>
          <p:cNvPr id="4" name="Footer Placeholder 3"/>
          <p:cNvSpPr>
            <a:spLocks noGrp="1"/>
          </p:cNvSpPr>
          <p:nvPr>
            <p:ph type="ftr" sz="quarter" idx="11"/>
          </p:nvPr>
        </p:nvSpPr>
        <p:spPr/>
        <p:txBody>
          <a:bodyPr/>
          <a:lstStyle>
            <a:lvl1pPr>
              <a:defRPr/>
            </a:lvl1pPr>
          </a:lstStyle>
          <a:p>
            <a:pPr>
              <a:defRPr/>
            </a:pPr>
            <a:endParaRPr lang="en-US" altLang="en-US" dirty="0"/>
          </a:p>
        </p:txBody>
      </p:sp>
      <p:sp>
        <p:nvSpPr>
          <p:cNvPr id="5" name="Slide Number Placeholder 4"/>
          <p:cNvSpPr>
            <a:spLocks noGrp="1"/>
          </p:cNvSpPr>
          <p:nvPr>
            <p:ph type="sldNum" sz="quarter" idx="12"/>
          </p:nvPr>
        </p:nvSpPr>
        <p:spPr/>
        <p:txBody>
          <a:bodyPr/>
          <a:lstStyle>
            <a:lvl1pPr>
              <a:defRPr/>
            </a:lvl1pPr>
          </a:lstStyle>
          <a:p>
            <a:pPr>
              <a:defRPr/>
            </a:pPr>
            <a:fld id="{625087B5-60A2-4154-8BC4-08BAF3F3BC34}" type="slidenum">
              <a:rPr lang="en-US" altLang="en-US"/>
              <a:pPr>
                <a:defRPr/>
              </a:pPr>
              <a:t>‹#›</a:t>
            </a:fld>
            <a:endParaRPr lang="en-US" altLang="en-US" dirty="0"/>
          </a:p>
        </p:txBody>
      </p:sp>
    </p:spTree>
    <p:extLst>
      <p:ext uri="{BB962C8B-B14F-4D97-AF65-F5344CB8AC3E}">
        <p14:creationId xmlns:p14="http://schemas.microsoft.com/office/powerpoint/2010/main" val="412247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3915147-76F3-460A-8FB9-8688698283F8}" type="datetimeFigureOut">
              <a:rPr lang="en-US" altLang="en-US"/>
              <a:pPr>
                <a:defRPr/>
              </a:pPr>
              <a:t>5/19/2023</a:t>
            </a:fld>
            <a:endParaRPr lang="en-US" altLang="en-US" dirty="0"/>
          </a:p>
        </p:txBody>
      </p:sp>
      <p:sp>
        <p:nvSpPr>
          <p:cNvPr id="3" name="Footer Placeholder 2"/>
          <p:cNvSpPr>
            <a:spLocks noGrp="1"/>
          </p:cNvSpPr>
          <p:nvPr>
            <p:ph type="ftr" sz="quarter" idx="11"/>
          </p:nvPr>
        </p:nvSpPr>
        <p:spPr/>
        <p:txBody>
          <a:bodyPr/>
          <a:lstStyle>
            <a:lvl1pPr>
              <a:defRPr/>
            </a:lvl1pPr>
          </a:lstStyle>
          <a:p>
            <a:pPr>
              <a:defRPr/>
            </a:pPr>
            <a:endParaRPr lang="en-US" altLang="en-US" dirty="0"/>
          </a:p>
        </p:txBody>
      </p:sp>
      <p:sp>
        <p:nvSpPr>
          <p:cNvPr id="4" name="Slide Number Placeholder 3"/>
          <p:cNvSpPr>
            <a:spLocks noGrp="1"/>
          </p:cNvSpPr>
          <p:nvPr>
            <p:ph type="sldNum" sz="quarter" idx="12"/>
          </p:nvPr>
        </p:nvSpPr>
        <p:spPr/>
        <p:txBody>
          <a:bodyPr/>
          <a:lstStyle>
            <a:lvl1pPr>
              <a:defRPr/>
            </a:lvl1pPr>
          </a:lstStyle>
          <a:p>
            <a:pPr>
              <a:defRPr/>
            </a:pPr>
            <a:fld id="{A78CA4F9-8D2F-402E-ADBB-D3499C8B5933}" type="slidenum">
              <a:rPr lang="en-US" altLang="en-US"/>
              <a:pPr>
                <a:defRPr/>
              </a:pPr>
              <a:t>‹#›</a:t>
            </a:fld>
            <a:endParaRPr lang="en-US" altLang="en-US" dirty="0"/>
          </a:p>
        </p:txBody>
      </p:sp>
    </p:spTree>
    <p:extLst>
      <p:ext uri="{BB962C8B-B14F-4D97-AF65-F5344CB8AC3E}">
        <p14:creationId xmlns:p14="http://schemas.microsoft.com/office/powerpoint/2010/main" val="3852226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61F82CAD-125B-4CEF-A5F0-F5893EAC8F42}" type="datetimeFigureOut">
              <a:rPr lang="en-US" altLang="en-US"/>
              <a:pPr>
                <a:defRPr/>
              </a:pPr>
              <a:t>5/19/2023</a:t>
            </a:fld>
            <a:endParaRPr lang="en-US" altLang="en-US" dirty="0"/>
          </a:p>
        </p:txBody>
      </p:sp>
      <p:sp>
        <p:nvSpPr>
          <p:cNvPr id="6" name="Footer Placeholder 5"/>
          <p:cNvSpPr>
            <a:spLocks noGrp="1"/>
          </p:cNvSpPr>
          <p:nvPr>
            <p:ph type="ftr" sz="quarter" idx="11"/>
          </p:nvPr>
        </p:nvSpPr>
        <p:spPr/>
        <p:txBody>
          <a:bodyPr/>
          <a:lstStyle>
            <a:lvl1pPr>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vl1pPr>
          </a:lstStyle>
          <a:p>
            <a:pPr>
              <a:defRPr/>
            </a:pPr>
            <a:fld id="{6F5EC096-EE2B-4233-9199-42E213C781B3}" type="slidenum">
              <a:rPr lang="en-US" altLang="en-US"/>
              <a:pPr>
                <a:defRPr/>
              </a:pPr>
              <a:t>‹#›</a:t>
            </a:fld>
            <a:endParaRPr lang="en-US" altLang="en-US" dirty="0"/>
          </a:p>
        </p:txBody>
      </p:sp>
    </p:spTree>
    <p:extLst>
      <p:ext uri="{BB962C8B-B14F-4D97-AF65-F5344CB8AC3E}">
        <p14:creationId xmlns:p14="http://schemas.microsoft.com/office/powerpoint/2010/main" val="218677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2483456-0DA6-4D4B-AA58-0B325E2197F6}" type="datetimeFigureOut">
              <a:rPr lang="en-US" altLang="en-US"/>
              <a:pPr>
                <a:defRPr/>
              </a:pPr>
              <a:t>5/19/2023</a:t>
            </a:fld>
            <a:endParaRPr lang="en-US" altLang="en-US" dirty="0"/>
          </a:p>
        </p:txBody>
      </p:sp>
      <p:sp>
        <p:nvSpPr>
          <p:cNvPr id="6" name="Footer Placeholder 5"/>
          <p:cNvSpPr>
            <a:spLocks noGrp="1"/>
          </p:cNvSpPr>
          <p:nvPr>
            <p:ph type="ftr" sz="quarter" idx="11"/>
          </p:nvPr>
        </p:nvSpPr>
        <p:spPr/>
        <p:txBody>
          <a:bodyPr/>
          <a:lstStyle>
            <a:lvl1pPr>
              <a:defRPr/>
            </a:lvl1pPr>
          </a:lstStyle>
          <a:p>
            <a:pPr>
              <a:defRPr/>
            </a:pPr>
            <a:endParaRPr lang="en-US" altLang="en-US" dirty="0"/>
          </a:p>
        </p:txBody>
      </p:sp>
      <p:sp>
        <p:nvSpPr>
          <p:cNvPr id="7" name="Slide Number Placeholder 6"/>
          <p:cNvSpPr>
            <a:spLocks noGrp="1"/>
          </p:cNvSpPr>
          <p:nvPr>
            <p:ph type="sldNum" sz="quarter" idx="12"/>
          </p:nvPr>
        </p:nvSpPr>
        <p:spPr/>
        <p:txBody>
          <a:bodyPr/>
          <a:lstStyle>
            <a:lvl1pPr>
              <a:defRPr/>
            </a:lvl1pPr>
          </a:lstStyle>
          <a:p>
            <a:pPr>
              <a:defRPr/>
            </a:pPr>
            <a:fld id="{3F290D5B-6833-4039-8819-44C0ED8B3EE8}" type="slidenum">
              <a:rPr lang="en-US" altLang="en-US"/>
              <a:pPr>
                <a:defRPr/>
              </a:pPr>
              <a:t>‹#›</a:t>
            </a:fld>
            <a:endParaRPr lang="en-US" altLang="en-US" dirty="0"/>
          </a:p>
        </p:txBody>
      </p:sp>
    </p:spTree>
    <p:extLst>
      <p:ext uri="{BB962C8B-B14F-4D97-AF65-F5344CB8AC3E}">
        <p14:creationId xmlns:p14="http://schemas.microsoft.com/office/powerpoint/2010/main" val="69166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B84B6C88-1D53-4AD2-84FB-F5AA0405697F}" type="datetimeFigureOut">
              <a:rPr lang="en-US" altLang="en-US"/>
              <a:pPr>
                <a:defRPr/>
              </a:pPr>
              <a:t>5/19/2023</a:t>
            </a:fld>
            <a:endParaRPr lang="en-US" altLang="en-US" sz="1400" dirty="0">
              <a:solidFill>
                <a:srgbClr val="FFFFFF"/>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41E8ECC-BF13-4EEF-8ADB-919FF87B7B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poa.info/uploads/meeting_minutes/annual/2022_Annual_Meeting_MINUITES.pdf"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2023 </a:t>
            </a:r>
            <a:r>
              <a:rPr lang="en-US" altLang="en-US" dirty="0"/>
              <a:t>Wachusett Shores and PPOA Annual Meeting</a:t>
            </a:r>
            <a:endParaRPr lang="en-US" dirty="0"/>
          </a:p>
        </p:txBody>
      </p:sp>
      <p:sp>
        <p:nvSpPr>
          <p:cNvPr id="6" name="Rectangle 5"/>
          <p:cNvSpPr/>
          <p:nvPr/>
        </p:nvSpPr>
        <p:spPr>
          <a:xfrm>
            <a:off x="533400" y="5257800"/>
            <a:ext cx="8229600" cy="707886"/>
          </a:xfrm>
          <a:prstGeom prst="rect">
            <a:avLst/>
          </a:prstGeom>
        </p:spPr>
        <p:txBody>
          <a:bodyPr wrap="square">
            <a:spAutoFit/>
          </a:bodyPr>
          <a:lstStyle/>
          <a:p>
            <a:pPr algn="ctr" defTabSz="649223" eaLnBrk="1" fontAlgn="auto" hangingPunct="1">
              <a:spcBef>
                <a:spcPts val="500"/>
              </a:spcBef>
              <a:spcAft>
                <a:spcPts val="0"/>
              </a:spcAft>
              <a:defRPr sz="1800">
                <a:solidFill>
                  <a:srgbClr val="000000"/>
                </a:solidFill>
              </a:defRPr>
            </a:pPr>
            <a:r>
              <a:rPr lang="en-US" sz="4000" b="1" dirty="0">
                <a:latin typeface="Arial" panose="020B0604020202020204" pitchFamily="34" charset="0"/>
              </a:rPr>
              <a:t>Sunday May </a:t>
            </a:r>
            <a:r>
              <a:rPr lang="en-US" sz="4000" b="1" dirty="0" smtClean="0">
                <a:latin typeface="Arial" panose="020B0604020202020204" pitchFamily="34" charset="0"/>
              </a:rPr>
              <a:t>21, 2023</a:t>
            </a:r>
            <a:endParaRPr lang="en-US" sz="4000" b="1" dirty="0">
              <a:latin typeface="Arial" panose="020B0604020202020204" pitchFamily="34" charset="0"/>
            </a:endParaRPr>
          </a:p>
        </p:txBody>
      </p:sp>
      <p:pic>
        <p:nvPicPr>
          <p:cNvPr id="5" name="Google Shape;104;p20"/>
          <p:cNvPicPr preferRelativeResize="0">
            <a:picLocks noGrp="1"/>
          </p:cNvPicPr>
          <p:nvPr>
            <p:ph idx="1"/>
          </p:nvPr>
        </p:nvPicPr>
        <p:blipFill>
          <a:blip r:embed="rId2">
            <a:alphaModFix/>
          </a:blip>
          <a:stretch>
            <a:fillRect/>
          </a:stretch>
        </p:blipFill>
        <p:spPr>
          <a:xfrm>
            <a:off x="547363" y="1524000"/>
            <a:ext cx="8018953" cy="4509763"/>
          </a:xfrm>
          <a:prstGeom prst="rect">
            <a:avLst/>
          </a:prstGeom>
          <a:noFill/>
          <a:ln>
            <a:noFill/>
          </a:ln>
        </p:spPr>
      </p:pic>
    </p:spTree>
    <p:extLst>
      <p:ext uri="{BB962C8B-B14F-4D97-AF65-F5344CB8AC3E}">
        <p14:creationId xmlns:p14="http://schemas.microsoft.com/office/powerpoint/2010/main" val="372834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dirty="0" smtClean="0"/>
              <a:t>FY 2023 MAINTENANCE &amp; IMPROVEMENTS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59336343"/>
              </p:ext>
            </p:extLst>
          </p:nvPr>
        </p:nvGraphicFramePr>
        <p:xfrm>
          <a:off x="228601" y="1607843"/>
          <a:ext cx="8762998" cy="3878556"/>
        </p:xfrm>
        <a:graphic>
          <a:graphicData uri="http://schemas.openxmlformats.org/drawingml/2006/table">
            <a:tbl>
              <a:tblPr firstRow="1" bandRow="1">
                <a:tableStyleId>{C7B018BB-80A7-4F77-B60F-C8B233D01FF8}</a:tableStyleId>
              </a:tblPr>
              <a:tblGrid>
                <a:gridCol w="3309432"/>
                <a:gridCol w="1817855"/>
                <a:gridCol w="1817855"/>
                <a:gridCol w="1817856"/>
              </a:tblGrid>
              <a:tr h="740197">
                <a:tc>
                  <a:txBody>
                    <a:bodyPr/>
                    <a:lstStyle/>
                    <a:p>
                      <a:pPr marL="0" algn="l" defTabSz="914400" rtl="0" eaLnBrk="1" fontAlgn="t" latinLnBrk="0" hangingPunct="1"/>
                      <a:endParaRPr lang="en-US" sz="1400" b="1" i="0" u="none" strike="noStrike" kern="1200" dirty="0">
                        <a:solidFill>
                          <a:srgbClr val="000000"/>
                        </a:solidFill>
                        <a:effectLst/>
                        <a:latin typeface="+mn-lt"/>
                        <a:ea typeface="+mn-ea"/>
                        <a:cs typeface="+mn-cs"/>
                      </a:endParaRPr>
                    </a:p>
                  </a:txBody>
                  <a:tcPr marL="4787" marR="4787" marT="4788" marB="0" anchor="ctr"/>
                </a:tc>
                <a:tc>
                  <a:txBody>
                    <a:bodyPr/>
                    <a:lstStyle/>
                    <a:p>
                      <a:pPr algn="ctr" rtl="0" fontAlgn="t"/>
                      <a:r>
                        <a:rPr lang="en-US" sz="1800" b="1" i="1" u="none" strike="noStrike" dirty="0">
                          <a:solidFill>
                            <a:srgbClr val="FFFFFF"/>
                          </a:solidFill>
                          <a:effectLst/>
                          <a:latin typeface="Calibri"/>
                        </a:rPr>
                        <a:t>PLAN</a:t>
                      </a:r>
                    </a:p>
                  </a:txBody>
                  <a:tcPr marL="4787" marR="4787" marT="4787" marB="0"/>
                </a:tc>
                <a:tc>
                  <a:txBody>
                    <a:bodyPr/>
                    <a:lstStyle/>
                    <a:p>
                      <a:pPr algn="ctr" rtl="0" fontAlgn="t"/>
                      <a:r>
                        <a:rPr lang="en-US" sz="1800" b="1" i="1" u="none" strike="noStrike" dirty="0">
                          <a:solidFill>
                            <a:srgbClr val="FFFFFF"/>
                          </a:solidFill>
                          <a:effectLst/>
                          <a:latin typeface="Calibri"/>
                        </a:rPr>
                        <a:t>ACTUAL YTD</a:t>
                      </a:r>
                    </a:p>
                  </a:txBody>
                  <a:tcPr marL="4787" marR="4787" marT="4787" marB="0"/>
                </a:tc>
                <a:tc>
                  <a:txBody>
                    <a:bodyPr/>
                    <a:lstStyle/>
                    <a:p>
                      <a:pPr algn="ctr" rtl="0" fontAlgn="t"/>
                      <a:r>
                        <a:rPr lang="en-US" sz="1800" b="1" i="1" u="none" strike="noStrike" dirty="0">
                          <a:solidFill>
                            <a:srgbClr val="FFFFFF"/>
                          </a:solidFill>
                          <a:effectLst/>
                          <a:latin typeface="Calibri"/>
                        </a:rPr>
                        <a:t>VARIANCE</a:t>
                      </a:r>
                    </a:p>
                  </a:txBody>
                  <a:tcPr marL="4787" marR="4787" marT="4787" marB="0"/>
                </a:tc>
              </a:tr>
              <a:tr h="627978">
                <a:tc>
                  <a:txBody>
                    <a:bodyPr/>
                    <a:lstStyle/>
                    <a:p>
                      <a:pPr marL="0" algn="l" defTabSz="914400" rtl="0" eaLnBrk="1" fontAlgn="b" latinLnBrk="0" hangingPunct="1"/>
                      <a:r>
                        <a:rPr lang="en-US" sz="1800" u="none" strike="noStrike" kern="1200" dirty="0">
                          <a:effectLst/>
                        </a:rPr>
                        <a:t>Lodge cleaning &amp; supplies</a:t>
                      </a:r>
                      <a:endParaRPr lang="en-US" sz="1800" b="0" i="0" u="none" strike="noStrike" kern="1200" dirty="0">
                        <a:solidFill>
                          <a:srgbClr val="000000"/>
                        </a:solidFill>
                        <a:effectLst/>
                        <a:latin typeface="Arial"/>
                        <a:ea typeface="+mn-ea"/>
                        <a:cs typeface="+mn-cs"/>
                      </a:endParaRP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$200.00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$0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$200.00 </a:t>
                      </a:r>
                    </a:p>
                  </a:txBody>
                  <a:tcPr marL="4787" marR="4787" marT="4787" marB="0" anchor="ctr"/>
                </a:tc>
              </a:tr>
              <a:tr h="627978">
                <a:tc>
                  <a:txBody>
                    <a:bodyPr/>
                    <a:lstStyle/>
                    <a:p>
                      <a:pPr marL="0" algn="l" defTabSz="914400" rtl="0" eaLnBrk="1" fontAlgn="b" latinLnBrk="0" hangingPunct="1"/>
                      <a:r>
                        <a:rPr lang="en-US" sz="1800" u="none" strike="noStrike" kern="1200" dirty="0">
                          <a:effectLst/>
                        </a:rPr>
                        <a:t>General Repairs &amp; Maintenance</a:t>
                      </a:r>
                      <a:endParaRPr lang="en-US" sz="1800" b="0" i="0" u="none" strike="noStrike" kern="1200" dirty="0">
                        <a:solidFill>
                          <a:srgbClr val="000000"/>
                        </a:solidFill>
                        <a:effectLst/>
                        <a:latin typeface="Arial"/>
                        <a:ea typeface="+mn-ea"/>
                        <a:cs typeface="+mn-cs"/>
                      </a:endParaRP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$2,000.00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$5,176.19 </a:t>
                      </a:r>
                    </a:p>
                  </a:txBody>
                  <a:tcPr marL="4787" marR="4787" marT="4787" marB="0" anchor="ctr"/>
                </a:tc>
                <a:tc>
                  <a:txBody>
                    <a:bodyPr/>
                    <a:lstStyle/>
                    <a:p>
                      <a:pPr algn="ctr" rtl="0" fontAlgn="b"/>
                      <a:r>
                        <a:rPr lang="en-US" sz="1800" b="1" i="0" u="none" strike="noStrike" kern="1200" dirty="0">
                          <a:solidFill>
                            <a:srgbClr val="FF0000"/>
                          </a:solidFill>
                          <a:effectLst/>
                          <a:latin typeface="+mn-lt"/>
                          <a:ea typeface="+mn-ea"/>
                          <a:cs typeface="+mn-cs"/>
                        </a:rPr>
                        <a:t>($3,176.19)</a:t>
                      </a:r>
                    </a:p>
                  </a:txBody>
                  <a:tcPr marL="4787" marR="4787" marT="4787" marB="0" anchor="ctr"/>
                </a:tc>
              </a:tr>
              <a:tr h="597659">
                <a:tc>
                  <a:txBody>
                    <a:bodyPr/>
                    <a:lstStyle/>
                    <a:p>
                      <a:pPr marL="0" algn="l" defTabSz="914400" rtl="0" eaLnBrk="1" fontAlgn="b" latinLnBrk="0" hangingPunct="1"/>
                      <a:r>
                        <a:rPr lang="en-US" sz="1800" u="none" strike="noStrike" kern="1200" dirty="0">
                          <a:effectLst/>
                        </a:rPr>
                        <a:t>Fuel / Supplies for Mowing, etc.</a:t>
                      </a:r>
                      <a:endParaRPr lang="en-US" sz="1800" b="0" i="0" u="none" strike="noStrike" kern="1200" dirty="0">
                        <a:solidFill>
                          <a:srgbClr val="000000"/>
                        </a:solidFill>
                        <a:effectLst/>
                        <a:latin typeface="Arial"/>
                        <a:ea typeface="+mn-ea"/>
                        <a:cs typeface="+mn-cs"/>
                      </a:endParaRP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$100.00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$89.13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$10.87 </a:t>
                      </a:r>
                    </a:p>
                  </a:txBody>
                  <a:tcPr marL="4787" marR="4787" marT="4787" marB="0" anchor="ctr"/>
                </a:tc>
              </a:tr>
              <a:tr h="642372">
                <a:tc>
                  <a:txBody>
                    <a:bodyPr/>
                    <a:lstStyle/>
                    <a:p>
                      <a:pPr marL="0" algn="l" defTabSz="914400" rtl="0" eaLnBrk="1" fontAlgn="b" latinLnBrk="0" hangingPunct="1"/>
                      <a:r>
                        <a:rPr lang="fr-FR" sz="1800" u="none" strike="noStrike" kern="1200" dirty="0" smtClean="0">
                          <a:effectLst/>
                        </a:rPr>
                        <a:t>Pond </a:t>
                      </a:r>
                      <a:r>
                        <a:rPr lang="fr-FR" sz="1800" u="none" strike="noStrike" kern="1200" dirty="0">
                          <a:effectLst/>
                        </a:rPr>
                        <a:t>Maintenance (Solitude Lake </a:t>
                      </a:r>
                      <a:r>
                        <a:rPr lang="fr-FR" sz="1800" u="none" strike="noStrike" kern="1200" dirty="0" smtClean="0">
                          <a:effectLst/>
                        </a:rPr>
                        <a:t>Management and Other</a:t>
                      </a:r>
                      <a:r>
                        <a:rPr lang="fr-FR" sz="1800" u="none" strike="noStrike" kern="1200" baseline="0" dirty="0" smtClean="0">
                          <a:effectLst/>
                        </a:rPr>
                        <a:t> Expenses</a:t>
                      </a:r>
                      <a:r>
                        <a:rPr lang="fr-FR" sz="1800" u="none" strike="noStrike" kern="1200" dirty="0" smtClean="0">
                          <a:effectLst/>
                        </a:rPr>
                        <a:t>) </a:t>
                      </a:r>
                      <a:endParaRPr lang="fr-FR" sz="1800" b="0" i="0" u="none" strike="noStrike" kern="1200" dirty="0">
                        <a:solidFill>
                          <a:srgbClr val="000000"/>
                        </a:solidFill>
                        <a:effectLst/>
                        <a:latin typeface="Arial"/>
                        <a:ea typeface="+mn-ea"/>
                        <a:cs typeface="+mn-cs"/>
                      </a:endParaRPr>
                    </a:p>
                  </a:txBody>
                  <a:tcPr marL="4787" marR="4787" marT="4787" marB="0" anchor="ctr"/>
                </a:tc>
                <a:tc>
                  <a:txBody>
                    <a:bodyPr/>
                    <a:lstStyle/>
                    <a:p>
                      <a:pPr marL="0" algn="ctr" defTabSz="914400" rtl="0" eaLnBrk="1" fontAlgn="b" latinLnBrk="0" hangingPunct="1"/>
                      <a:r>
                        <a:rPr lang="en-US" sz="1800" b="1" i="0" u="none" strike="noStrike" kern="1200" dirty="0">
                          <a:solidFill>
                            <a:srgbClr val="000000"/>
                          </a:solidFill>
                          <a:effectLst/>
                          <a:latin typeface="+mn-lt"/>
                          <a:ea typeface="+mn-ea"/>
                          <a:cs typeface="+mn-cs"/>
                        </a:rPr>
                        <a:t>$21,036 </a:t>
                      </a:r>
                    </a:p>
                  </a:txBody>
                  <a:tcPr marL="4787" marR="4787" marT="4787" marB="0" anchor="ctr"/>
                </a:tc>
                <a:tc>
                  <a:txBody>
                    <a:bodyPr/>
                    <a:lstStyle/>
                    <a:p>
                      <a:pPr marL="0" algn="ctr" defTabSz="914400" rtl="0" eaLnBrk="1" fontAlgn="b" latinLnBrk="0" hangingPunct="1"/>
                      <a:r>
                        <a:rPr lang="en-US" sz="1800" b="1" i="0" u="none" strike="noStrike" kern="1200" dirty="0" smtClean="0">
                          <a:solidFill>
                            <a:srgbClr val="000000"/>
                          </a:solidFill>
                          <a:effectLst/>
                          <a:latin typeface="+mn-lt"/>
                          <a:ea typeface="+mn-ea"/>
                          <a:cs typeface="+mn-cs"/>
                        </a:rPr>
                        <a:t>$20,305</a:t>
                      </a:r>
                      <a:endParaRPr lang="en-US" sz="1800" b="1" i="0" u="none" strike="noStrike" kern="1200" dirty="0">
                        <a:solidFill>
                          <a:srgbClr val="000000"/>
                        </a:solidFill>
                        <a:effectLst/>
                        <a:latin typeface="+mn-lt"/>
                        <a:ea typeface="+mn-ea"/>
                        <a:cs typeface="+mn-cs"/>
                      </a:endParaRPr>
                    </a:p>
                  </a:txBody>
                  <a:tcPr marL="4787" marR="4787" marT="4787" marB="0" anchor="ctr"/>
                </a:tc>
                <a:tc>
                  <a:txBody>
                    <a:bodyPr/>
                    <a:lstStyle/>
                    <a:p>
                      <a:pPr algn="ctr" rtl="0" fontAlgn="b"/>
                      <a:r>
                        <a:rPr lang="en-US" sz="1800" b="1" i="0" u="none" strike="noStrike" kern="1200" dirty="0" smtClean="0">
                          <a:solidFill>
                            <a:srgbClr val="000000"/>
                          </a:solidFill>
                          <a:effectLst/>
                          <a:latin typeface="+mn-lt"/>
                          <a:ea typeface="+mn-ea"/>
                          <a:cs typeface="+mn-cs"/>
                        </a:rPr>
                        <a:t>$731</a:t>
                      </a:r>
                      <a:endParaRPr lang="en-US" sz="1800" b="1" i="0" u="none" strike="noStrike" kern="1200" dirty="0">
                        <a:solidFill>
                          <a:srgbClr val="000000"/>
                        </a:solidFill>
                        <a:effectLst/>
                        <a:latin typeface="+mn-lt"/>
                        <a:ea typeface="+mn-ea"/>
                        <a:cs typeface="+mn-cs"/>
                      </a:endParaRPr>
                    </a:p>
                  </a:txBody>
                  <a:tcPr marL="4787" marR="4787" marT="4787" marB="0" anchor="ctr"/>
                </a:tc>
              </a:tr>
              <a:tr h="642372">
                <a:tc>
                  <a:txBody>
                    <a:bodyPr/>
                    <a:lstStyle/>
                    <a:p>
                      <a:pPr algn="l" fontAlgn="ctr"/>
                      <a:r>
                        <a:rPr lang="en-US" sz="1800" u="none" strike="noStrike" dirty="0">
                          <a:effectLst/>
                        </a:rPr>
                        <a:t>TOT. MAINTENANCE &amp; IMPROVEMENTS</a:t>
                      </a:r>
                      <a:endParaRPr lang="en-US" sz="1800" b="1" i="0" u="none" strike="noStrike" dirty="0">
                        <a:solidFill>
                          <a:srgbClr val="000000"/>
                        </a:solidFill>
                        <a:effectLst/>
                        <a:latin typeface="Arial"/>
                      </a:endParaRPr>
                    </a:p>
                  </a:txBody>
                  <a:tcPr marL="4787" marR="4787" marT="4787" marB="0" anchor="ctr"/>
                </a:tc>
                <a:tc>
                  <a:txBody>
                    <a:bodyPr/>
                    <a:lstStyle/>
                    <a:p>
                      <a:pPr algn="ctr" rtl="0" fontAlgn="ctr"/>
                      <a:r>
                        <a:rPr lang="en-US" sz="1800" b="1" i="0" u="none" strike="noStrike" kern="1200" dirty="0">
                          <a:solidFill>
                            <a:srgbClr val="000000"/>
                          </a:solidFill>
                          <a:effectLst/>
                          <a:latin typeface="+mn-lt"/>
                          <a:ea typeface="+mn-ea"/>
                          <a:cs typeface="+mn-cs"/>
                        </a:rPr>
                        <a:t>$23,336.00 </a:t>
                      </a:r>
                    </a:p>
                  </a:txBody>
                  <a:tcPr marL="4787" marR="4787" marT="4787" marB="0" anchor="ctr"/>
                </a:tc>
                <a:tc>
                  <a:txBody>
                    <a:bodyPr/>
                    <a:lstStyle/>
                    <a:p>
                      <a:pPr algn="ctr" rtl="0" fontAlgn="ctr"/>
                      <a:r>
                        <a:rPr lang="en-US" sz="1800" b="1" i="0" u="none" strike="noStrike" kern="1200" dirty="0">
                          <a:solidFill>
                            <a:srgbClr val="000000"/>
                          </a:solidFill>
                          <a:effectLst/>
                          <a:latin typeface="+mn-lt"/>
                          <a:ea typeface="+mn-ea"/>
                          <a:cs typeface="+mn-cs"/>
                        </a:rPr>
                        <a:t>$23,284.76 </a:t>
                      </a:r>
                    </a:p>
                  </a:txBody>
                  <a:tcPr marL="4787" marR="4787" marT="4787" marB="0" anchor="ctr"/>
                </a:tc>
                <a:tc>
                  <a:txBody>
                    <a:bodyPr/>
                    <a:lstStyle/>
                    <a:p>
                      <a:pPr algn="ctr" rtl="0" fontAlgn="b"/>
                      <a:r>
                        <a:rPr lang="en-US" sz="1800" b="1" i="0" u="none" strike="noStrike" kern="1200" dirty="0">
                          <a:solidFill>
                            <a:srgbClr val="000000"/>
                          </a:solidFill>
                          <a:effectLst/>
                          <a:latin typeface="+mn-lt"/>
                          <a:ea typeface="+mn-ea"/>
                          <a:cs typeface="+mn-cs"/>
                        </a:rPr>
                        <a:t>$51.24 </a:t>
                      </a:r>
                    </a:p>
                  </a:txBody>
                  <a:tcPr marL="4787" marR="4787" marT="4787"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en-US" dirty="0" smtClean="0"/>
              <a:t> FY 2023 INCOME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3475661"/>
              </p:ext>
            </p:extLst>
          </p:nvPr>
        </p:nvGraphicFramePr>
        <p:xfrm>
          <a:off x="304800" y="1295400"/>
          <a:ext cx="8686801" cy="4695111"/>
        </p:xfrm>
        <a:graphic>
          <a:graphicData uri="http://schemas.openxmlformats.org/drawingml/2006/table">
            <a:tbl>
              <a:tblPr firstRow="1" bandRow="1">
                <a:tableStyleId>{C7B018BB-80A7-4F77-B60F-C8B233D01FF8}</a:tableStyleId>
              </a:tblPr>
              <a:tblGrid>
                <a:gridCol w="3383572"/>
                <a:gridCol w="1767743"/>
                <a:gridCol w="1767743"/>
                <a:gridCol w="1767743"/>
              </a:tblGrid>
              <a:tr h="732712">
                <a:tc>
                  <a:txBody>
                    <a:bodyPr/>
                    <a:lstStyle/>
                    <a:p>
                      <a:pPr algn="l" fontAlgn="b"/>
                      <a:r>
                        <a:rPr lang="en-US" sz="2000" u="none" strike="noStrike" dirty="0">
                          <a:effectLst/>
                        </a:rPr>
                        <a:t> INCOME</a:t>
                      </a:r>
                      <a:endParaRPr lang="en-US" sz="2000" b="1" i="0" u="none" strike="noStrike" dirty="0">
                        <a:solidFill>
                          <a:srgbClr val="000000"/>
                        </a:solidFill>
                        <a:effectLst/>
                        <a:latin typeface="+mn-lt"/>
                      </a:endParaRPr>
                    </a:p>
                  </a:txBody>
                  <a:tcPr marL="4787" marR="4787" marT="4787" marB="0" anchor="ctr"/>
                </a:tc>
                <a:tc>
                  <a:txBody>
                    <a:bodyPr/>
                    <a:lstStyle/>
                    <a:p>
                      <a:pPr algn="ctr" fontAlgn="b"/>
                      <a:r>
                        <a:rPr lang="en-US" sz="2000" u="none" strike="noStrike" dirty="0" smtClean="0">
                          <a:effectLst/>
                        </a:rPr>
                        <a:t>PLAN</a:t>
                      </a:r>
                      <a:endParaRPr lang="en-US" sz="2000" b="1" i="0" u="none" strike="noStrike" dirty="0">
                        <a:solidFill>
                          <a:srgbClr val="000000"/>
                        </a:solidFill>
                        <a:effectLst/>
                        <a:latin typeface="+mn-lt"/>
                      </a:endParaRPr>
                    </a:p>
                  </a:txBody>
                  <a:tcPr marL="4787" marR="4787" marT="4787" marB="0" anchor="ctr"/>
                </a:tc>
                <a:tc>
                  <a:txBody>
                    <a:bodyPr/>
                    <a:lstStyle/>
                    <a:p>
                      <a:pPr algn="ctr" fontAlgn="b"/>
                      <a:r>
                        <a:rPr lang="en-US" sz="2000" u="none" strike="noStrike" dirty="0" smtClean="0">
                          <a:effectLst/>
                        </a:rPr>
                        <a:t>ACTUAL </a:t>
                      </a:r>
                      <a:r>
                        <a:rPr lang="en-US" sz="2000" u="none" strike="noStrike" dirty="0">
                          <a:effectLst/>
                        </a:rPr>
                        <a:t>YTD</a:t>
                      </a:r>
                      <a:endParaRPr lang="en-US" sz="2000" b="1" i="0" u="none" strike="noStrike" dirty="0">
                        <a:solidFill>
                          <a:srgbClr val="000000"/>
                        </a:solidFill>
                        <a:effectLst/>
                        <a:latin typeface="+mn-lt"/>
                      </a:endParaRPr>
                    </a:p>
                  </a:txBody>
                  <a:tcPr marL="4787" marR="4787" marT="4787" marB="0" anchor="ctr"/>
                </a:tc>
                <a:tc>
                  <a:txBody>
                    <a:bodyPr/>
                    <a:lstStyle/>
                    <a:p>
                      <a:pPr algn="ctr" fontAlgn="b"/>
                      <a:r>
                        <a:rPr lang="en-US" sz="2000" u="none" strike="noStrike" dirty="0">
                          <a:effectLst/>
                        </a:rPr>
                        <a:t>VARIANCE</a:t>
                      </a:r>
                      <a:endParaRPr lang="en-US" sz="2000" b="1" i="0" u="none" strike="noStrike" dirty="0">
                        <a:solidFill>
                          <a:srgbClr val="000000"/>
                        </a:solidFill>
                        <a:effectLst/>
                        <a:latin typeface="+mn-lt"/>
                      </a:endParaRPr>
                    </a:p>
                  </a:txBody>
                  <a:tcPr marL="4787" marR="4787" marT="4787" marB="0" anchor="ctr"/>
                </a:tc>
              </a:tr>
              <a:tr h="665195">
                <a:tc>
                  <a:txBody>
                    <a:bodyPr/>
                    <a:lstStyle/>
                    <a:p>
                      <a:pPr algn="l" fontAlgn="b"/>
                      <a:r>
                        <a:rPr lang="en-US" sz="1800" u="none" strike="noStrike" dirty="0">
                          <a:effectLst/>
                        </a:rPr>
                        <a:t>FY </a:t>
                      </a:r>
                      <a:r>
                        <a:rPr lang="en-US" sz="1800" u="none" strike="noStrike" dirty="0" smtClean="0">
                          <a:effectLst/>
                        </a:rPr>
                        <a:t>2023 Maint. </a:t>
                      </a:r>
                      <a:r>
                        <a:rPr lang="en-US" sz="1800" u="none" strike="noStrike" dirty="0">
                          <a:effectLst/>
                        </a:rPr>
                        <a:t>Fees </a:t>
                      </a:r>
                      <a:endParaRPr lang="en-US" sz="1800" u="none" strike="noStrike" dirty="0" smtClean="0">
                        <a:effectLst/>
                      </a:endParaRPr>
                    </a:p>
                    <a:p>
                      <a:pPr algn="l" fontAlgn="b"/>
                      <a:r>
                        <a:rPr lang="en-US" sz="1800" u="none" strike="noStrike" dirty="0" smtClean="0">
                          <a:effectLst/>
                        </a:rPr>
                        <a:t>(</a:t>
                      </a:r>
                      <a:r>
                        <a:rPr lang="en-US" sz="1800" u="none" strike="noStrike" dirty="0">
                          <a:effectLst/>
                        </a:rPr>
                        <a:t>Plan: 186 x $200)</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34,800.00</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smtClean="0">
                          <a:effectLst/>
                        </a:rPr>
                        <a:t> $      21,968.00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solidFill>
                            <a:srgbClr val="FF0000"/>
                          </a:solidFill>
                          <a:effectLst/>
                        </a:rPr>
                        <a:t> </a:t>
                      </a:r>
                      <a:r>
                        <a:rPr lang="en-US" sz="1800" u="none" strike="noStrike" dirty="0" smtClean="0">
                          <a:solidFill>
                            <a:srgbClr val="FF0000"/>
                          </a:solidFill>
                          <a:effectLst/>
                        </a:rPr>
                        <a:t>$   (12,832.00)</a:t>
                      </a:r>
                      <a:endParaRPr lang="en-US" sz="1800" b="0" i="0" u="none" strike="noStrike" dirty="0">
                        <a:solidFill>
                          <a:srgbClr val="FF0000"/>
                        </a:solidFill>
                        <a:effectLst/>
                        <a:latin typeface="Arial"/>
                      </a:endParaRPr>
                    </a:p>
                  </a:txBody>
                  <a:tcPr marL="4787" marR="4787" marT="4787" marB="0" anchor="ctr"/>
                </a:tc>
              </a:tr>
              <a:tr h="366356">
                <a:tc>
                  <a:txBody>
                    <a:bodyPr/>
                    <a:lstStyle/>
                    <a:p>
                      <a:pPr algn="l" fontAlgn="b"/>
                      <a:r>
                        <a:rPr lang="en-US" sz="1800" u="none" strike="noStrike" dirty="0">
                          <a:effectLst/>
                        </a:rPr>
                        <a:t>Past Due Maint Fees / Interest</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52,790.00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4,720.00</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solidFill>
                            <a:srgbClr val="FF0000"/>
                          </a:solidFill>
                          <a:effectLst/>
                        </a:rPr>
                        <a:t> </a:t>
                      </a:r>
                      <a:r>
                        <a:rPr lang="en-US" sz="1800" u="none" strike="noStrike" dirty="0" smtClean="0">
                          <a:solidFill>
                            <a:srgbClr val="FF0000"/>
                          </a:solidFill>
                          <a:effectLst/>
                        </a:rPr>
                        <a:t>$   (48,070.00)</a:t>
                      </a:r>
                      <a:endParaRPr lang="en-US" sz="1800" b="0" i="0" u="none" strike="noStrike" dirty="0">
                        <a:solidFill>
                          <a:srgbClr val="FF0000"/>
                        </a:solidFill>
                        <a:effectLst/>
                        <a:latin typeface="Arial"/>
                      </a:endParaRPr>
                    </a:p>
                  </a:txBody>
                  <a:tcPr marL="4787" marR="4787" marT="4787" marB="0" anchor="ctr"/>
                </a:tc>
              </a:tr>
              <a:tr h="366356">
                <a:tc>
                  <a:txBody>
                    <a:bodyPr/>
                    <a:lstStyle/>
                    <a:p>
                      <a:pPr algn="l" fontAlgn="b"/>
                      <a:r>
                        <a:rPr lang="en-US" sz="1800" u="none" strike="noStrike" dirty="0">
                          <a:effectLst/>
                        </a:rPr>
                        <a:t>Lodge Rentals</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500.00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400.00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solidFill>
                            <a:srgbClr val="FF0000"/>
                          </a:solidFill>
                          <a:effectLst/>
                        </a:rPr>
                        <a:t> </a:t>
                      </a:r>
                      <a:r>
                        <a:rPr lang="en-US" sz="1800" u="none" strike="noStrike" dirty="0" smtClean="0">
                          <a:solidFill>
                            <a:srgbClr val="FF0000"/>
                          </a:solidFill>
                          <a:effectLst/>
                        </a:rPr>
                        <a:t>$        (</a:t>
                      </a:r>
                      <a:r>
                        <a:rPr lang="en-US" sz="1800" u="none" strike="noStrike" dirty="0">
                          <a:solidFill>
                            <a:srgbClr val="FF0000"/>
                          </a:solidFill>
                          <a:effectLst/>
                        </a:rPr>
                        <a:t>100.00)</a:t>
                      </a:r>
                      <a:endParaRPr lang="en-US" sz="1800" b="0" i="0" u="none" strike="noStrike" dirty="0">
                        <a:solidFill>
                          <a:srgbClr val="FF0000"/>
                        </a:solidFill>
                        <a:effectLst/>
                        <a:latin typeface="Arial"/>
                      </a:endParaRPr>
                    </a:p>
                  </a:txBody>
                  <a:tcPr marL="4787" marR="4787" marT="4787" marB="0" anchor="ctr"/>
                </a:tc>
              </a:tr>
              <a:tr h="366356">
                <a:tc>
                  <a:txBody>
                    <a:bodyPr/>
                    <a:lstStyle/>
                    <a:p>
                      <a:pPr algn="l" fontAlgn="b"/>
                      <a:r>
                        <a:rPr lang="en-US" sz="1800" u="none" strike="noStrike" dirty="0">
                          <a:effectLst/>
                        </a:rPr>
                        <a:t>Interest (GFA Checking)</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7.00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6.85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solidFill>
                            <a:srgbClr val="FF0000"/>
                          </a:solidFill>
                          <a:effectLst/>
                        </a:rPr>
                        <a:t> </a:t>
                      </a:r>
                      <a:r>
                        <a:rPr lang="en-US" sz="1800" u="none" strike="noStrike" dirty="0" smtClean="0">
                          <a:solidFill>
                            <a:srgbClr val="FF0000"/>
                          </a:solidFill>
                          <a:effectLst/>
                        </a:rPr>
                        <a:t>$               (.15)</a:t>
                      </a:r>
                      <a:endParaRPr lang="en-US" sz="1800" b="0" i="0" u="none" strike="noStrike" dirty="0">
                        <a:solidFill>
                          <a:srgbClr val="FF0000"/>
                        </a:solidFill>
                        <a:effectLst/>
                        <a:latin typeface="Arial"/>
                      </a:endParaRPr>
                    </a:p>
                  </a:txBody>
                  <a:tcPr marL="4787" marR="4787" marT="4787" marB="0" anchor="ctr"/>
                </a:tc>
              </a:tr>
              <a:tr h="366356">
                <a:tc>
                  <a:txBody>
                    <a:bodyPr/>
                    <a:lstStyle/>
                    <a:p>
                      <a:pPr algn="l" fontAlgn="b"/>
                      <a:r>
                        <a:rPr lang="en-US" sz="1800" u="none" strike="noStrike" dirty="0">
                          <a:effectLst/>
                        </a:rPr>
                        <a:t>Interest (GFA Savings)</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2.50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1.61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solidFill>
                            <a:srgbClr val="FF0000"/>
                          </a:solidFill>
                          <a:effectLst/>
                        </a:rPr>
                        <a:t> </a:t>
                      </a:r>
                      <a:r>
                        <a:rPr lang="en-US" sz="1800" u="none" strike="noStrike" dirty="0" smtClean="0">
                          <a:solidFill>
                            <a:srgbClr val="FF0000"/>
                          </a:solidFill>
                          <a:effectLst/>
                        </a:rPr>
                        <a:t>$               (.89)</a:t>
                      </a:r>
                      <a:endParaRPr lang="en-US" sz="1800" b="0" i="0" u="none" strike="noStrike" dirty="0">
                        <a:solidFill>
                          <a:srgbClr val="FF0000"/>
                        </a:solidFill>
                        <a:effectLst/>
                        <a:latin typeface="Arial"/>
                      </a:endParaRPr>
                    </a:p>
                  </a:txBody>
                  <a:tcPr marL="4787" marR="4787" marT="4787" marB="0" anchor="ctr"/>
                </a:tc>
              </a:tr>
              <a:tr h="366356">
                <a:tc>
                  <a:txBody>
                    <a:bodyPr/>
                    <a:lstStyle/>
                    <a:p>
                      <a:pPr algn="l" fontAlgn="b"/>
                      <a:r>
                        <a:rPr lang="en-US" sz="1800" u="none" strike="noStrike" dirty="0">
                          <a:effectLst/>
                        </a:rPr>
                        <a:t>Other </a:t>
                      </a:r>
                      <a:r>
                        <a:rPr lang="en-US" sz="1800" u="none" strike="noStrike" dirty="0" smtClean="0">
                          <a:effectLst/>
                        </a:rPr>
                        <a:t>(Misc.) (refund from</a:t>
                      </a:r>
                      <a:r>
                        <a:rPr lang="en-US" sz="1800" u="none" strike="noStrike" baseline="0" dirty="0" smtClean="0">
                          <a:effectLst/>
                        </a:rPr>
                        <a:t> trash)</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0</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smtClean="0">
                          <a:effectLst/>
                        </a:rPr>
                        <a:t>$ </a:t>
                      </a:r>
                      <a:r>
                        <a:rPr lang="en-US" sz="1800" u="none" strike="noStrike" baseline="0" dirty="0" smtClean="0">
                          <a:effectLst/>
                        </a:rPr>
                        <a:t> </a:t>
                      </a:r>
                      <a:r>
                        <a:rPr lang="en-US" sz="1800" u="none" strike="noStrike" dirty="0" smtClean="0">
                          <a:effectLst/>
                        </a:rPr>
                        <a:t>         448.74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448.74</a:t>
                      </a:r>
                      <a:endParaRPr lang="en-US" sz="1800" b="0" i="0" u="none" strike="noStrike" dirty="0">
                        <a:solidFill>
                          <a:srgbClr val="000000"/>
                        </a:solidFill>
                        <a:effectLst/>
                        <a:latin typeface="Arial"/>
                      </a:endParaRPr>
                    </a:p>
                  </a:txBody>
                  <a:tcPr marL="4787" marR="4787" marT="4787" marB="0" anchor="ctr"/>
                </a:tc>
              </a:tr>
              <a:tr h="366356">
                <a:tc>
                  <a:txBody>
                    <a:bodyPr/>
                    <a:lstStyle/>
                    <a:p>
                      <a:pPr algn="l" fontAlgn="b"/>
                      <a:r>
                        <a:rPr lang="en-US" sz="1800" u="none" strike="noStrike" dirty="0">
                          <a:effectLst/>
                        </a:rPr>
                        <a:t>Dock Fees</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150.00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150.00 </a:t>
                      </a:r>
                      <a:endParaRPr lang="en-US" sz="1800" b="0"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smtClean="0">
                          <a:effectLst/>
                        </a:rPr>
                        <a:t>$                   0  </a:t>
                      </a:r>
                      <a:endParaRPr lang="en-US" sz="1800" b="0" i="0" u="none" strike="noStrike" dirty="0">
                        <a:solidFill>
                          <a:srgbClr val="000000"/>
                        </a:solidFill>
                        <a:effectLst/>
                        <a:latin typeface="Arial"/>
                      </a:endParaRPr>
                    </a:p>
                  </a:txBody>
                  <a:tcPr marL="4787" marR="4787" marT="4787" marB="0" anchor="ctr"/>
                </a:tc>
              </a:tr>
              <a:tr h="366356">
                <a:tc>
                  <a:txBody>
                    <a:bodyPr/>
                    <a:lstStyle/>
                    <a:p>
                      <a:pPr algn="l" fontAlgn="b"/>
                      <a:r>
                        <a:rPr lang="en-US" sz="1800" u="none" strike="noStrike" dirty="0" smtClean="0">
                          <a:effectLst/>
                        </a:rPr>
                        <a:t>Donation:</a:t>
                      </a:r>
                      <a:r>
                        <a:rPr lang="en-US" sz="1800" u="none" strike="noStrike" baseline="0" dirty="0" smtClean="0">
                          <a:effectLst/>
                        </a:rPr>
                        <a:t> </a:t>
                      </a:r>
                      <a:r>
                        <a:rPr lang="en-US" sz="1800" u="none" strike="noStrike" dirty="0" smtClean="0">
                          <a:effectLst/>
                        </a:rPr>
                        <a:t>Lions club for well</a:t>
                      </a:r>
                      <a:r>
                        <a:rPr lang="en-US" sz="1800" u="none" strike="noStrike" baseline="0" dirty="0" smtClean="0">
                          <a:effectLst/>
                        </a:rPr>
                        <a:t> repair</a:t>
                      </a:r>
                      <a:endParaRPr lang="en-US" sz="1800" b="0" i="0" u="none" strike="noStrike" dirty="0">
                        <a:solidFill>
                          <a:srgbClr val="000000"/>
                        </a:solidFill>
                        <a:effectLst/>
                        <a:latin typeface="+mn-lt"/>
                      </a:endParaRPr>
                    </a:p>
                  </a:txBody>
                  <a:tcPr marL="4787" marR="4787" marT="4787" marB="0" anchor="ctr"/>
                </a:tc>
                <a:tc>
                  <a:txBody>
                    <a:bodyPr/>
                    <a:lstStyle/>
                    <a:p>
                      <a:pPr algn="ctr" fontAlgn="b"/>
                      <a:endParaRPr lang="en-US" sz="1800" b="0" i="0" u="none" strike="noStrike" dirty="0">
                        <a:solidFill>
                          <a:srgbClr val="000000"/>
                        </a:solidFill>
                        <a:effectLst/>
                        <a:latin typeface="+mn-lt"/>
                      </a:endParaRPr>
                    </a:p>
                  </a:txBody>
                  <a:tcPr marL="4787" marR="4787" marT="4787" marB="0" anchor="ctr"/>
                </a:tc>
                <a:tc>
                  <a:txBody>
                    <a:bodyPr/>
                    <a:lstStyle/>
                    <a:p>
                      <a:pPr algn="ctr" fontAlgn="b"/>
                      <a:r>
                        <a:rPr lang="en-US" sz="1800" u="none" strike="noStrike" dirty="0" smtClean="0">
                          <a:effectLst/>
                        </a:rPr>
                        <a:t>$       1,000.00</a:t>
                      </a:r>
                      <a:endParaRPr lang="en-US" sz="1800" b="0" i="0" u="none" strike="noStrike" dirty="0">
                        <a:solidFill>
                          <a:srgbClr val="000000"/>
                        </a:solidFill>
                        <a:effectLst/>
                        <a:latin typeface="+mn-lt"/>
                      </a:endParaRPr>
                    </a:p>
                  </a:txBody>
                  <a:tcPr marL="4787" marR="4787" marT="4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effectLst/>
                        </a:rPr>
                        <a:t>$       1,000.00</a:t>
                      </a:r>
                      <a:endParaRPr lang="en-US" sz="1800" b="0" i="0" u="none" strike="noStrike" dirty="0" smtClean="0">
                        <a:solidFill>
                          <a:srgbClr val="000000"/>
                        </a:solidFill>
                        <a:effectLst/>
                        <a:latin typeface="+mn-lt"/>
                      </a:endParaRPr>
                    </a:p>
                  </a:txBody>
                  <a:tcPr marL="4787" marR="4787" marT="4787" marB="0" anchor="ctr"/>
                </a:tc>
              </a:tr>
              <a:tr h="36635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u="none" strike="noStrike" kern="1200" dirty="0" smtClean="0">
                          <a:effectLst/>
                        </a:rPr>
                        <a:t>Donations: </a:t>
                      </a:r>
                      <a:r>
                        <a:rPr lang="en-US" sz="1800" u="none" strike="noStrike" kern="1200" baseline="0" dirty="0" smtClean="0">
                          <a:effectLst/>
                        </a:rPr>
                        <a:t>Toward swing set</a:t>
                      </a:r>
                      <a:endParaRPr lang="en-US" sz="1800" b="0" i="0" u="none" strike="noStrike" kern="1200" dirty="0">
                        <a:solidFill>
                          <a:srgbClr val="000000"/>
                        </a:solidFill>
                        <a:effectLst/>
                        <a:latin typeface="+mn-lt"/>
                        <a:ea typeface="+mn-ea"/>
                        <a:cs typeface="+mn-cs"/>
                      </a:endParaRPr>
                    </a:p>
                  </a:txBody>
                  <a:tcPr marL="4787" marR="4787" marT="4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mn-lt"/>
                        <a:ea typeface="+mn-ea"/>
                        <a:cs typeface="+mn-cs"/>
                      </a:endParaRPr>
                    </a:p>
                  </a:txBody>
                  <a:tcPr marL="4787" marR="4787" marT="4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kern="1200" dirty="0" smtClean="0">
                          <a:effectLst/>
                        </a:rPr>
                        <a:t>$       2,475.00</a:t>
                      </a:r>
                      <a:endParaRPr lang="en-US" sz="1800" b="0" i="0" u="none" strike="noStrike" kern="1200" dirty="0">
                        <a:solidFill>
                          <a:srgbClr val="000000"/>
                        </a:solidFill>
                        <a:effectLst/>
                        <a:latin typeface="+mn-lt"/>
                        <a:ea typeface="+mn-ea"/>
                        <a:cs typeface="+mn-cs"/>
                      </a:endParaRPr>
                    </a:p>
                  </a:txBody>
                  <a:tcPr marL="4787" marR="4787" marT="4787"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kern="1200" dirty="0" smtClean="0">
                          <a:effectLst/>
                        </a:rPr>
                        <a:t>$       2,475.00</a:t>
                      </a:r>
                      <a:endParaRPr lang="en-US" sz="1800" b="0" i="0" u="none" strike="noStrike" kern="1200" dirty="0">
                        <a:solidFill>
                          <a:srgbClr val="000000"/>
                        </a:solidFill>
                        <a:effectLst/>
                        <a:latin typeface="+mn-lt"/>
                        <a:ea typeface="+mn-ea"/>
                        <a:cs typeface="+mn-cs"/>
                      </a:endParaRPr>
                    </a:p>
                  </a:txBody>
                  <a:tcPr marL="4787" marR="4787" marT="4787" marB="0" anchor="ctr"/>
                </a:tc>
              </a:tr>
              <a:tr h="366356">
                <a:tc>
                  <a:txBody>
                    <a:bodyPr/>
                    <a:lstStyle/>
                    <a:p>
                      <a:pPr algn="l" fontAlgn="b"/>
                      <a:r>
                        <a:rPr lang="en-US" sz="1800" u="none" strike="noStrike" dirty="0">
                          <a:effectLst/>
                        </a:rPr>
                        <a:t>TOTAL INCOME  </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88,259.50</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a:t>
                      </a:r>
                      <a:r>
                        <a:rPr lang="en-US" sz="1800" u="none" strike="noStrike" dirty="0" smtClean="0">
                          <a:effectLst/>
                        </a:rPr>
                        <a:t>$    31,170.20</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baseline="0" dirty="0" smtClean="0">
                          <a:effectLst/>
                        </a:rPr>
                        <a:t> </a:t>
                      </a:r>
                      <a:r>
                        <a:rPr lang="en-US" sz="1800" u="none" strike="noStrike" dirty="0" smtClean="0">
                          <a:solidFill>
                            <a:srgbClr val="FF0000"/>
                          </a:solidFill>
                          <a:effectLst/>
                        </a:rPr>
                        <a:t>$   (60,664.30)</a:t>
                      </a:r>
                      <a:endParaRPr lang="en-US" sz="1800" b="1" i="0" u="none" strike="noStrike" dirty="0">
                        <a:solidFill>
                          <a:srgbClr val="FF0000"/>
                        </a:solidFill>
                        <a:effectLst/>
                        <a:latin typeface="Arial"/>
                      </a:endParaRPr>
                    </a:p>
                  </a:txBody>
                  <a:tcPr marL="4787" marR="4787" marT="4787"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dirty="0" smtClean="0"/>
              <a:t>Operating Budget</a:t>
            </a:r>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1082475982"/>
              </p:ext>
            </p:extLst>
          </p:nvPr>
        </p:nvGraphicFramePr>
        <p:xfrm>
          <a:off x="152400" y="1219200"/>
          <a:ext cx="8839200" cy="533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hape 64"/>
          <p:cNvSpPr>
            <a:spLocks noGrp="1"/>
          </p:cNvSpPr>
          <p:nvPr>
            <p:ph type="title"/>
          </p:nvPr>
        </p:nvSpPr>
        <p:spPr/>
        <p:txBody>
          <a:bodyPr/>
          <a:lstStyle/>
          <a:p>
            <a:pPr defTabSz="685800" eaLnBrk="1" hangingPunct="1"/>
            <a:r>
              <a:rPr lang="en-US" altLang="en-US" sz="8000" dirty="0" smtClean="0"/>
              <a:t>Thanks Volunteers!</a:t>
            </a:r>
          </a:p>
        </p:txBody>
      </p:sp>
      <p:sp>
        <p:nvSpPr>
          <p:cNvPr id="65" name="Shape 65"/>
          <p:cNvSpPr>
            <a:spLocks noGrp="1"/>
          </p:cNvSpPr>
          <p:nvPr>
            <p:ph idx="1"/>
          </p:nvPr>
        </p:nvSpPr>
        <p:spPr>
          <a:xfrm>
            <a:off x="533400" y="1981200"/>
            <a:ext cx="8382000" cy="4495800"/>
          </a:xfrm>
        </p:spPr>
        <p:txBody>
          <a:bodyPr rtlCol="0">
            <a:normAutofit/>
          </a:bodyPr>
          <a:lstStyle/>
          <a:p>
            <a:pPr marL="0" indent="0" defTabSz="704087" eaLnBrk="1" fontAlgn="auto" hangingPunct="1">
              <a:spcBef>
                <a:spcPts val="500"/>
              </a:spcBef>
              <a:spcAft>
                <a:spcPts val="0"/>
              </a:spcAft>
              <a:buFont typeface="Arial" pitchFamily="34" charset="0"/>
              <a:buNone/>
              <a:defRPr sz="1800"/>
            </a:pPr>
            <a:r>
              <a:rPr lang="en-US" sz="4800" dirty="0" smtClean="0">
                <a:latin typeface="+mj-lt"/>
              </a:rPr>
              <a:t>Thank you to all of our neighbors who have volunteered to help PPOA throughout the year. It’s your neighborhood, and you help keep it running!</a:t>
            </a:r>
            <a:endParaRPr sz="4800" dirty="0">
              <a:latin typeface="+mj-lt"/>
            </a:endParaRPr>
          </a:p>
        </p:txBody>
      </p:sp>
    </p:spTree>
    <p:extLst>
      <p:ext uri="{BB962C8B-B14F-4D97-AF65-F5344CB8AC3E}">
        <p14:creationId xmlns:p14="http://schemas.microsoft.com/office/powerpoint/2010/main" val="186304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PPOA Volunteers Accomplished</a:t>
            </a:r>
            <a:endParaRPr lang="en-US" sz="4000" dirty="0"/>
          </a:p>
        </p:txBody>
      </p:sp>
      <p:sp>
        <p:nvSpPr>
          <p:cNvPr id="3" name="Content Placeholder 2"/>
          <p:cNvSpPr>
            <a:spLocks noGrp="1"/>
          </p:cNvSpPr>
          <p:nvPr>
            <p:ph sz="half" idx="2"/>
          </p:nvPr>
        </p:nvSpPr>
        <p:spPr>
          <a:xfrm>
            <a:off x="457200" y="1219200"/>
            <a:ext cx="4040188" cy="4724400"/>
          </a:xfrm>
        </p:spPr>
        <p:txBody>
          <a:bodyPr/>
          <a:lstStyle/>
          <a:p>
            <a:r>
              <a:rPr lang="en-US" sz="2000" dirty="0" smtClean="0"/>
              <a:t>Hydro-raked and treated the pond</a:t>
            </a:r>
          </a:p>
          <a:p>
            <a:r>
              <a:rPr lang="en-US" sz="2000" dirty="0" smtClean="0"/>
              <a:t>Well </a:t>
            </a:r>
            <a:r>
              <a:rPr lang="en-US" sz="2000" dirty="0"/>
              <a:t>line has been fixed</a:t>
            </a:r>
          </a:p>
          <a:p>
            <a:r>
              <a:rPr lang="en-US" sz="2000" dirty="0"/>
              <a:t>New stove</a:t>
            </a:r>
          </a:p>
          <a:p>
            <a:r>
              <a:rPr lang="en-US" sz="2000" dirty="0"/>
              <a:t>Fan in the ladies room replaced</a:t>
            </a:r>
          </a:p>
          <a:p>
            <a:r>
              <a:rPr lang="en-US" sz="2000" dirty="0"/>
              <a:t>Lights in the kitchen replaced</a:t>
            </a:r>
          </a:p>
          <a:p>
            <a:r>
              <a:rPr lang="en-US" sz="2000" dirty="0"/>
              <a:t>Two clean-ups plus a lot of work on trails restoration outside of cleanup</a:t>
            </a:r>
          </a:p>
          <a:p>
            <a:r>
              <a:rPr lang="en-US" sz="2000" dirty="0"/>
              <a:t>New canoe racks</a:t>
            </a:r>
          </a:p>
          <a:p>
            <a:r>
              <a:rPr lang="en-US" sz="2000" dirty="0"/>
              <a:t>All boats on beach have been properly locked</a:t>
            </a:r>
          </a:p>
          <a:p>
            <a:r>
              <a:rPr lang="en-US" sz="2000" dirty="0"/>
              <a:t>Beach water </a:t>
            </a:r>
            <a:r>
              <a:rPr lang="en-US" sz="2000" dirty="0" smtClean="0"/>
              <a:t>testing</a:t>
            </a:r>
          </a:p>
        </p:txBody>
      </p:sp>
      <p:sp>
        <p:nvSpPr>
          <p:cNvPr id="7" name="Content Placeholder 6"/>
          <p:cNvSpPr>
            <a:spLocks noGrp="1"/>
          </p:cNvSpPr>
          <p:nvPr>
            <p:ph sz="quarter" idx="4"/>
          </p:nvPr>
        </p:nvSpPr>
        <p:spPr>
          <a:xfrm>
            <a:off x="4648200" y="1295400"/>
            <a:ext cx="4041775" cy="4495800"/>
          </a:xfrm>
        </p:spPr>
        <p:txBody>
          <a:bodyPr/>
          <a:lstStyle/>
          <a:p>
            <a:r>
              <a:rPr lang="en-US" sz="2000" dirty="0" smtClean="0"/>
              <a:t>Sent </a:t>
            </a:r>
            <a:r>
              <a:rPr lang="en-US" sz="2000" dirty="0"/>
              <a:t>out annual letter and billing</a:t>
            </a:r>
          </a:p>
          <a:p>
            <a:r>
              <a:rPr lang="en-US" sz="2000" dirty="0"/>
              <a:t>Sledding hill cleared</a:t>
            </a:r>
          </a:p>
          <a:p>
            <a:r>
              <a:rPr lang="en-US" sz="2000" dirty="0"/>
              <a:t>Grass mowed</a:t>
            </a:r>
          </a:p>
          <a:p>
            <a:r>
              <a:rPr lang="en-US" sz="2000" dirty="0"/>
              <a:t>Goose abatement</a:t>
            </a:r>
          </a:p>
          <a:p>
            <a:r>
              <a:rPr lang="en-US" sz="2000" dirty="0"/>
              <a:t>Lodge rental coordination</a:t>
            </a:r>
          </a:p>
          <a:p>
            <a:r>
              <a:rPr lang="en-US" sz="2000" dirty="0"/>
              <a:t>Friendship fireplaces</a:t>
            </a:r>
          </a:p>
          <a:p>
            <a:r>
              <a:rPr lang="en-US" sz="2000" dirty="0"/>
              <a:t>Welcome kits to new neighbors</a:t>
            </a:r>
          </a:p>
          <a:p>
            <a:r>
              <a:rPr lang="en-US" sz="2000" dirty="0"/>
              <a:t>Festive signs on the street</a:t>
            </a:r>
          </a:p>
          <a:p>
            <a:r>
              <a:rPr lang="en-US" sz="2000" dirty="0"/>
              <a:t>Flower arrangements for the lodge window boxes</a:t>
            </a:r>
          </a:p>
          <a:p>
            <a:r>
              <a:rPr lang="en-US" sz="2000" dirty="0"/>
              <a:t>Monthly meetings</a:t>
            </a:r>
          </a:p>
          <a:p>
            <a:endParaRPr lang="en-US" dirty="0"/>
          </a:p>
        </p:txBody>
      </p:sp>
      <p:sp>
        <p:nvSpPr>
          <p:cNvPr id="8" name="TextBox 7"/>
          <p:cNvSpPr txBox="1"/>
          <p:nvPr/>
        </p:nvSpPr>
        <p:spPr>
          <a:xfrm>
            <a:off x="609600" y="5943600"/>
            <a:ext cx="7848600" cy="461665"/>
          </a:xfrm>
          <a:prstGeom prst="rect">
            <a:avLst/>
          </a:prstGeom>
          <a:noFill/>
        </p:spPr>
        <p:txBody>
          <a:bodyPr wrap="square" rtlCol="0">
            <a:spAutoFit/>
          </a:bodyPr>
          <a:lstStyle/>
          <a:p>
            <a:pPr algn="ctr"/>
            <a:r>
              <a:rPr lang="en-US" dirty="0" smtClean="0"/>
              <a:t>And much more!</a:t>
            </a:r>
            <a:endParaRPr lang="en-US" dirty="0"/>
          </a:p>
        </p:txBody>
      </p:sp>
    </p:spTree>
    <p:extLst>
      <p:ext uri="{BB962C8B-B14F-4D97-AF65-F5344CB8AC3E}">
        <p14:creationId xmlns:p14="http://schemas.microsoft.com/office/powerpoint/2010/main" val="4531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457200" y="1447800"/>
            <a:ext cx="8229600" cy="1143000"/>
          </a:xfrm>
        </p:spPr>
        <p:txBody>
          <a:bodyPr/>
          <a:lstStyle/>
          <a:p>
            <a:pPr eaLnBrk="1" hangingPunct="1"/>
            <a:r>
              <a:rPr lang="en-US" altLang="en-US" dirty="0" smtClean="0"/>
              <a:t>Old Business</a:t>
            </a:r>
          </a:p>
        </p:txBody>
      </p:sp>
      <p:sp>
        <p:nvSpPr>
          <p:cNvPr id="2" name="Content Placeholder 1"/>
          <p:cNvSpPr>
            <a:spLocks noGrp="1"/>
          </p:cNvSpPr>
          <p:nvPr>
            <p:ph idx="1"/>
          </p:nvPr>
        </p:nvSpPr>
        <p:spPr>
          <a:xfrm>
            <a:off x="215106" y="2286000"/>
            <a:ext cx="8762999" cy="3657600"/>
          </a:xfrm>
        </p:spPr>
        <p:txBody>
          <a:bodyPr rtlCol="0">
            <a:noAutofit/>
          </a:bodyPr>
          <a:lstStyle/>
          <a:p>
            <a:pPr marL="759143" lvl="1" indent="-457200" defTabSz="822959" eaLnBrk="1" fontAlgn="auto" hangingPunct="1">
              <a:spcBef>
                <a:spcPts val="0"/>
              </a:spcBef>
              <a:spcAft>
                <a:spcPts val="0"/>
              </a:spcAft>
              <a:buClr>
                <a:srgbClr val="376092"/>
              </a:buClr>
              <a:buFont typeface="Arial" pitchFamily="34" charset="0"/>
              <a:buChar char="•"/>
              <a:defRPr sz="1800"/>
            </a:pPr>
            <a:r>
              <a:rPr lang="en-US" sz="2400" dirty="0" smtClean="0"/>
              <a:t>Lodge Well</a:t>
            </a:r>
          </a:p>
          <a:p>
            <a:pPr marL="759143" lvl="1" indent="-457200" defTabSz="822959" eaLnBrk="1" fontAlgn="auto" hangingPunct="1">
              <a:spcBef>
                <a:spcPts val="0"/>
              </a:spcBef>
              <a:spcAft>
                <a:spcPts val="0"/>
              </a:spcAft>
              <a:buClr>
                <a:srgbClr val="376092"/>
              </a:buClr>
              <a:buFont typeface="Arial" pitchFamily="34" charset="0"/>
              <a:buChar char="•"/>
              <a:defRPr sz="1800"/>
            </a:pPr>
            <a:r>
              <a:rPr lang="en-US" sz="2400" dirty="0" smtClean="0"/>
              <a:t>Pond Maintenance</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smtClean="0"/>
              <a:t>Spring </a:t>
            </a:r>
            <a:r>
              <a:rPr lang="en-US" sz="2400" dirty="0"/>
              <a:t>Cleanup </a:t>
            </a:r>
            <a:endParaRPr lang="en-US" sz="2400" dirty="0" smtClean="0"/>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smtClean="0"/>
              <a:t>Lock </a:t>
            </a:r>
            <a:r>
              <a:rPr lang="en-US" sz="2400" dirty="0"/>
              <a:t>and turn over your boat</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Beach water testing</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Goose abatement and trail Maintenance</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Friendship Fireplace</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Trash at the Lodge</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Summer Beach Barbeque &amp; Games</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2400" dirty="0"/>
              <a:t>Multi-media for Lodge</a:t>
            </a:r>
          </a:p>
          <a:p>
            <a:pPr marL="759143" lvl="1" indent="-457200" defTabSz="822959" eaLnBrk="1" fontAlgn="auto" hangingPunct="1">
              <a:spcBef>
                <a:spcPts val="0"/>
              </a:spcBef>
              <a:spcAft>
                <a:spcPts val="0"/>
              </a:spcAft>
              <a:buClr>
                <a:srgbClr val="376092"/>
              </a:buClr>
              <a:buFont typeface="Arial" pitchFamily="34" charset="0"/>
              <a:buChar char="•"/>
              <a:defRPr sz="1800"/>
            </a:pPr>
            <a:endParaRPr lang="en-US" sz="2400" dirty="0" smtClean="0">
              <a:latin typeface="+mj-lt"/>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PPOA Cushman Pond Restoration</a:t>
            </a:r>
            <a:endParaRPr dirty="0"/>
          </a:p>
        </p:txBody>
      </p:sp>
      <p:sp>
        <p:nvSpPr>
          <p:cNvPr id="55" name="Google Shape;55;p13"/>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By Jim Ellis</a:t>
            </a:r>
            <a:endParaRPr dirty="0"/>
          </a:p>
        </p:txBody>
      </p:sp>
    </p:spTree>
    <p:extLst>
      <p:ext uri="{BB962C8B-B14F-4D97-AF65-F5344CB8AC3E}">
        <p14:creationId xmlns:p14="http://schemas.microsoft.com/office/powerpoint/2010/main" val="64981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Cushman Pond July 2019</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64592" y="2286000"/>
            <a:ext cx="4274608" cy="3205956"/>
          </a:xfrm>
        </p:spPr>
      </p:pic>
      <p:pic>
        <p:nvPicPr>
          <p:cNvPr id="5" name="Google Shape;62;p14"/>
          <p:cNvPicPr preferRelativeResize="0">
            <a:picLocks noGrp="1"/>
          </p:cNvPicPr>
          <p:nvPr>
            <p:ph sz="half" idx="1"/>
          </p:nvPr>
        </p:nvPicPr>
        <p:blipFill>
          <a:blip r:embed="rId3">
            <a:alphaModFix/>
          </a:blip>
          <a:stretch>
            <a:fillRect/>
          </a:stretch>
        </p:blipFill>
        <p:spPr>
          <a:xfrm>
            <a:off x="381000" y="2286000"/>
            <a:ext cx="4191000" cy="3200400"/>
          </a:xfrm>
          <a:prstGeom prst="rect">
            <a:avLst/>
          </a:prstGeom>
          <a:noFill/>
          <a:ln>
            <a:noFill/>
          </a:ln>
        </p:spPr>
      </p:pic>
    </p:spTree>
    <p:extLst>
      <p:ext uri="{BB962C8B-B14F-4D97-AF65-F5344CB8AC3E}">
        <p14:creationId xmlns:p14="http://schemas.microsoft.com/office/powerpoint/2010/main" val="765735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0C1970-253E-4359-9B8D-28DEF9DD30E2}"/>
              </a:ext>
            </a:extLst>
          </p:cNvPr>
          <p:cNvSpPr>
            <a:spLocks noGrp="1"/>
          </p:cNvSpPr>
          <p:nvPr>
            <p:ph type="title"/>
          </p:nvPr>
        </p:nvSpPr>
        <p:spPr>
          <a:xfrm>
            <a:off x="311700" y="258680"/>
            <a:ext cx="8520600" cy="763600"/>
          </a:xfrm>
        </p:spPr>
        <p:txBody>
          <a:bodyPr>
            <a:normAutofit fontScale="90000"/>
          </a:bodyPr>
          <a:lstStyle/>
          <a:p>
            <a:r>
              <a:rPr lang="en-US" dirty="0"/>
              <a:t>Hydroraking April 2022</a:t>
            </a:r>
            <a:br>
              <a:rPr lang="en-US" dirty="0"/>
            </a:br>
            <a:endParaRPr lang="en-US" dirty="0"/>
          </a:p>
        </p:txBody>
      </p:sp>
      <p:pic>
        <p:nvPicPr>
          <p:cNvPr id="2050" name="Picture 2">
            <a:extLst>
              <a:ext uri="{FF2B5EF4-FFF2-40B4-BE49-F238E27FC236}">
                <a16:creationId xmlns:a16="http://schemas.microsoft.com/office/drawing/2014/main" xmlns="" id="{1340D524-F371-4CB3-BD50-54BD505E9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450931" cy="558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3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08D28-F32E-4CD9-B8DF-31D39037DB63}"/>
              </a:ext>
            </a:extLst>
          </p:cNvPr>
          <p:cNvSpPr>
            <a:spLocks noGrp="1"/>
          </p:cNvSpPr>
          <p:nvPr>
            <p:ph type="title"/>
          </p:nvPr>
        </p:nvSpPr>
        <p:spPr>
          <a:xfrm>
            <a:off x="383667" y="88541"/>
            <a:ext cx="8520600" cy="763600"/>
          </a:xfrm>
        </p:spPr>
        <p:txBody>
          <a:bodyPr>
            <a:noAutofit/>
          </a:bodyPr>
          <a:lstStyle/>
          <a:p>
            <a:r>
              <a:rPr lang="en-US" sz="3600" dirty="0"/>
              <a:t>Dropping on the beach was </a:t>
            </a:r>
            <a:r>
              <a:rPr lang="en-US" sz="3600" dirty="0" smtClean="0"/>
              <a:t>efficient use of </a:t>
            </a:r>
            <a:r>
              <a:rPr lang="en-US" sz="3600" dirty="0"/>
              <a:t>hydrorake time when working </a:t>
            </a:r>
            <a:r>
              <a:rPr lang="en-US" sz="3600" dirty="0" smtClean="0"/>
              <a:t>close by.</a:t>
            </a:r>
            <a:endParaRPr lang="en-US" sz="3600" dirty="0"/>
          </a:p>
        </p:txBody>
      </p:sp>
      <p:pic>
        <p:nvPicPr>
          <p:cNvPr id="1026" name="Picture 2">
            <a:extLst>
              <a:ext uri="{FF2B5EF4-FFF2-40B4-BE49-F238E27FC236}">
                <a16:creationId xmlns:a16="http://schemas.microsoft.com/office/drawing/2014/main" xmlns="" id="{C1636B55-A608-4224-B2EA-57738D84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19200"/>
            <a:ext cx="6781800" cy="533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82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hape 61"/>
          <p:cNvSpPr>
            <a:spLocks noGrp="1"/>
          </p:cNvSpPr>
          <p:nvPr>
            <p:ph type="title"/>
          </p:nvPr>
        </p:nvSpPr>
        <p:spPr>
          <a:xfrm>
            <a:off x="838200" y="152400"/>
            <a:ext cx="7772400" cy="762000"/>
          </a:xfrm>
        </p:spPr>
        <p:txBody>
          <a:bodyPr/>
          <a:lstStyle/>
          <a:p>
            <a:pPr defTabSz="685800" eaLnBrk="1" hangingPunct="1"/>
            <a:r>
              <a:rPr lang="en-US" altLang="en-US" sz="4000" dirty="0" smtClean="0"/>
              <a:t>Agenda</a:t>
            </a:r>
          </a:p>
        </p:txBody>
      </p:sp>
      <p:sp>
        <p:nvSpPr>
          <p:cNvPr id="15363" name="Shape 62"/>
          <p:cNvSpPr>
            <a:spLocks noGrp="1"/>
          </p:cNvSpPr>
          <p:nvPr>
            <p:ph idx="1"/>
          </p:nvPr>
        </p:nvSpPr>
        <p:spPr>
          <a:xfrm>
            <a:off x="228600" y="914400"/>
            <a:ext cx="8686800" cy="5791200"/>
          </a:xfrm>
        </p:spPr>
        <p:txBody>
          <a:bodyPr/>
          <a:lstStyle/>
          <a:p>
            <a:pPr eaLnBrk="1" hangingPunct="1"/>
            <a:r>
              <a:rPr lang="en-US" altLang="en-US" sz="2400" dirty="0" smtClean="0"/>
              <a:t>Welcome</a:t>
            </a:r>
          </a:p>
          <a:p>
            <a:pPr eaLnBrk="1" hangingPunct="1"/>
            <a:r>
              <a:rPr lang="en-US" altLang="en-US" sz="2400" dirty="0" smtClean="0"/>
              <a:t>Minutes of 2022 PPOA Annual Meeting </a:t>
            </a:r>
          </a:p>
          <a:p>
            <a:pPr eaLnBrk="1" hangingPunct="1"/>
            <a:r>
              <a:rPr lang="en-US" altLang="en-US" sz="2400" dirty="0" smtClean="0"/>
              <a:t>Treasurer’s Report</a:t>
            </a:r>
          </a:p>
          <a:p>
            <a:pPr lvl="0" eaLnBrk="1" hangingPunct="1"/>
            <a:r>
              <a:rPr lang="en-US" altLang="en-US" sz="2400" dirty="0">
                <a:solidFill>
                  <a:prstClr val="black"/>
                </a:solidFill>
              </a:rPr>
              <a:t>Thanks to all who help keep the Association </a:t>
            </a:r>
            <a:r>
              <a:rPr lang="en-US" altLang="en-US" sz="2400" dirty="0" smtClean="0">
                <a:solidFill>
                  <a:prstClr val="black"/>
                </a:solidFill>
              </a:rPr>
              <a:t>running</a:t>
            </a:r>
            <a:endParaRPr lang="en-US" altLang="en-US" sz="2400" dirty="0" smtClean="0"/>
          </a:p>
          <a:p>
            <a:pPr eaLnBrk="1" hangingPunct="1"/>
            <a:r>
              <a:rPr lang="en-US" altLang="en-US" sz="2400" dirty="0" smtClean="0"/>
              <a:t>Old Business </a:t>
            </a:r>
          </a:p>
          <a:p>
            <a:pPr eaLnBrk="1" hangingPunct="1"/>
            <a:r>
              <a:rPr lang="en" sz="2400" dirty="0"/>
              <a:t>Cushman Pond Restoration</a:t>
            </a:r>
            <a:endParaRPr lang="en-US" altLang="en-US" sz="2400" dirty="0" smtClean="0"/>
          </a:p>
          <a:p>
            <a:pPr eaLnBrk="1" hangingPunct="1"/>
            <a:r>
              <a:rPr lang="en-US" altLang="en-US" sz="2400" dirty="0" smtClean="0"/>
              <a:t>New Business</a:t>
            </a:r>
          </a:p>
          <a:p>
            <a:pPr eaLnBrk="1" hangingPunct="1"/>
            <a:r>
              <a:rPr lang="en-US" altLang="en-US" sz="2400" dirty="0" smtClean="0"/>
              <a:t>Vote and set the 2024-2025 Annual Membership and Deed Assessment Fee</a:t>
            </a:r>
          </a:p>
          <a:p>
            <a:pPr eaLnBrk="1" hangingPunct="1"/>
            <a:r>
              <a:rPr lang="en-US" altLang="en-US" sz="2400" dirty="0" smtClean="0"/>
              <a:t>Elections</a:t>
            </a:r>
          </a:p>
          <a:p>
            <a:pPr eaLnBrk="1" hangingPunct="1"/>
            <a:r>
              <a:rPr lang="en-US" altLang="en-US" sz="2400" dirty="0" smtClean="0"/>
              <a:t>Q&amp;A</a:t>
            </a:r>
          </a:p>
          <a:p>
            <a:pPr eaLnBrk="1" hangingPunct="1">
              <a:spcBef>
                <a:spcPts val="600"/>
              </a:spcBef>
              <a:buClr>
                <a:srgbClr val="376092"/>
              </a:buClr>
            </a:pPr>
            <a:r>
              <a:rPr lang="en-US" altLang="en-US" sz="2400" dirty="0" smtClean="0"/>
              <a:t>Adjournment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A6640-6D89-41C3-BD12-8D5E9133ADC2}"/>
              </a:ext>
            </a:extLst>
          </p:cNvPr>
          <p:cNvSpPr>
            <a:spLocks noGrp="1"/>
          </p:cNvSpPr>
          <p:nvPr>
            <p:ph type="title"/>
          </p:nvPr>
        </p:nvSpPr>
        <p:spPr/>
        <p:txBody>
          <a:bodyPr>
            <a:normAutofit fontScale="90000"/>
          </a:bodyPr>
          <a:lstStyle/>
          <a:p>
            <a:r>
              <a:rPr lang="en-US" dirty="0"/>
              <a:t>Break away floating plants needed constant collection</a:t>
            </a:r>
            <a:br>
              <a:rPr lang="en-US" dirty="0"/>
            </a:br>
            <a:endParaRPr lang="en-US" dirty="0"/>
          </a:p>
        </p:txBody>
      </p:sp>
      <p:pic>
        <p:nvPicPr>
          <p:cNvPr id="3" name="Picture 2">
            <a:extLst>
              <a:ext uri="{FF2B5EF4-FFF2-40B4-BE49-F238E27FC236}">
                <a16:creationId xmlns:a16="http://schemas.microsoft.com/office/drawing/2014/main" xmlns="" id="{B72893B8-9D04-4FE4-A7CD-A6DBFB4FCB04}"/>
              </a:ext>
            </a:extLst>
          </p:cNvPr>
          <p:cNvPicPr>
            <a:picLocks noChangeAspect="1"/>
          </p:cNvPicPr>
          <p:nvPr/>
        </p:nvPicPr>
        <p:blipFill>
          <a:blip r:embed="rId2"/>
          <a:stretch>
            <a:fillRect/>
          </a:stretch>
        </p:blipFill>
        <p:spPr>
          <a:xfrm>
            <a:off x="533400" y="1066800"/>
            <a:ext cx="7953099" cy="5448094"/>
          </a:xfrm>
          <a:prstGeom prst="rect">
            <a:avLst/>
          </a:prstGeom>
        </p:spPr>
      </p:pic>
    </p:spTree>
    <p:extLst>
      <p:ext uri="{BB962C8B-B14F-4D97-AF65-F5344CB8AC3E}">
        <p14:creationId xmlns:p14="http://schemas.microsoft.com/office/powerpoint/2010/main" val="45621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883FA2-FDFF-4BEA-A0D5-46103E460FF0}"/>
              </a:ext>
            </a:extLst>
          </p:cNvPr>
          <p:cNvSpPr>
            <a:spLocks noGrp="1"/>
          </p:cNvSpPr>
          <p:nvPr>
            <p:ph type="title"/>
          </p:nvPr>
        </p:nvSpPr>
        <p:spPr/>
        <p:txBody>
          <a:bodyPr>
            <a:normAutofit fontScale="90000"/>
          </a:bodyPr>
          <a:lstStyle/>
          <a:p>
            <a:r>
              <a:rPr lang="en-US" dirty="0" smtClean="0"/>
              <a:t>Cleaning </a:t>
            </a:r>
            <a:r>
              <a:rPr lang="en-US" dirty="0"/>
              <a:t>up the material on the beach took more than a month of full time hours by Dave Blad, Jim Ellis, Lee and Jeanne Carter, Steve Kemp, Betty Ann Sharp, Bill Homans, Josh Adams, Bill </a:t>
            </a:r>
            <a:r>
              <a:rPr lang="en-US" dirty="0" err="1" smtClean="0"/>
              <a:t>Poudrier</a:t>
            </a:r>
            <a:r>
              <a:rPr lang="en-US" dirty="0"/>
              <a:t>, Jay and Krista Goguen, Gail Orciuch, Tim </a:t>
            </a:r>
            <a:r>
              <a:rPr lang="en-US" dirty="0" smtClean="0"/>
              <a:t>Humphrey </a:t>
            </a:r>
            <a:r>
              <a:rPr lang="en-US" dirty="0"/>
              <a:t>and others.</a:t>
            </a:r>
          </a:p>
        </p:txBody>
      </p:sp>
    </p:spTree>
    <p:extLst>
      <p:ext uri="{BB962C8B-B14F-4D97-AF65-F5344CB8AC3E}">
        <p14:creationId xmlns:p14="http://schemas.microsoft.com/office/powerpoint/2010/main" val="396536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EF489-8800-4638-A825-F5FBAD331697}"/>
              </a:ext>
            </a:extLst>
          </p:cNvPr>
          <p:cNvSpPr>
            <a:spLocks noGrp="1"/>
          </p:cNvSpPr>
          <p:nvPr>
            <p:ph type="title"/>
          </p:nvPr>
        </p:nvSpPr>
        <p:spPr>
          <a:xfrm>
            <a:off x="311700" y="126643"/>
            <a:ext cx="8520600" cy="763600"/>
          </a:xfrm>
        </p:spPr>
        <p:txBody>
          <a:bodyPr>
            <a:normAutofit fontScale="90000"/>
          </a:bodyPr>
          <a:lstStyle/>
          <a:p>
            <a:r>
              <a:rPr lang="en-US" dirty="0"/>
              <a:t>Without heavy equipment and time donations we would have failed.</a:t>
            </a:r>
          </a:p>
        </p:txBody>
      </p:sp>
      <p:pic>
        <p:nvPicPr>
          <p:cNvPr id="3" name="Picture 2">
            <a:extLst>
              <a:ext uri="{FF2B5EF4-FFF2-40B4-BE49-F238E27FC236}">
                <a16:creationId xmlns:a16="http://schemas.microsoft.com/office/drawing/2014/main" xmlns="" id="{2890E97F-81CC-4E60-A6A3-EC65508C21CD}"/>
              </a:ext>
            </a:extLst>
          </p:cNvPr>
          <p:cNvPicPr>
            <a:picLocks noChangeAspect="1"/>
          </p:cNvPicPr>
          <p:nvPr/>
        </p:nvPicPr>
        <p:blipFill>
          <a:blip r:embed="rId2"/>
          <a:stretch>
            <a:fillRect/>
          </a:stretch>
        </p:blipFill>
        <p:spPr>
          <a:xfrm>
            <a:off x="0" y="1209674"/>
            <a:ext cx="9144000" cy="5647587"/>
          </a:xfrm>
          <a:prstGeom prst="rect">
            <a:avLst/>
          </a:prstGeom>
        </p:spPr>
      </p:pic>
    </p:spTree>
    <p:extLst>
      <p:ext uri="{BB962C8B-B14F-4D97-AF65-F5344CB8AC3E}">
        <p14:creationId xmlns:p14="http://schemas.microsoft.com/office/powerpoint/2010/main" val="40474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EF489-8800-4638-A825-F5FBAD331697}"/>
              </a:ext>
            </a:extLst>
          </p:cNvPr>
          <p:cNvSpPr>
            <a:spLocks noGrp="1"/>
          </p:cNvSpPr>
          <p:nvPr>
            <p:ph type="title"/>
          </p:nvPr>
        </p:nvSpPr>
        <p:spPr>
          <a:xfrm>
            <a:off x="311700" y="126643"/>
            <a:ext cx="8520600" cy="763600"/>
          </a:xfrm>
        </p:spPr>
        <p:txBody>
          <a:bodyPr>
            <a:normAutofit/>
          </a:bodyPr>
          <a:lstStyle/>
          <a:p>
            <a:r>
              <a:rPr lang="en-US" dirty="0"/>
              <a:t>But wow doesn’t success look good!</a:t>
            </a:r>
          </a:p>
        </p:txBody>
      </p:sp>
      <p:pic>
        <p:nvPicPr>
          <p:cNvPr id="8" name="Picture 7" descr="A picture containing water, outdoor, nature, lake&#10;&#10;Description automatically generated">
            <a:extLst>
              <a:ext uri="{FF2B5EF4-FFF2-40B4-BE49-F238E27FC236}">
                <a16:creationId xmlns:a16="http://schemas.microsoft.com/office/drawing/2014/main" xmlns="" id="{0530CF32-CB1B-478D-A109-4061FB835128}"/>
              </a:ext>
            </a:extLst>
          </p:cNvPr>
          <p:cNvPicPr>
            <a:picLocks noChangeAspect="1"/>
          </p:cNvPicPr>
          <p:nvPr/>
        </p:nvPicPr>
        <p:blipFill>
          <a:blip r:embed="rId2"/>
          <a:stretch>
            <a:fillRect/>
          </a:stretch>
        </p:blipFill>
        <p:spPr>
          <a:xfrm rot="10800000">
            <a:off x="-1" y="1314449"/>
            <a:ext cx="9143999" cy="5543547"/>
          </a:xfrm>
          <a:prstGeom prst="rect">
            <a:avLst/>
          </a:prstGeom>
        </p:spPr>
      </p:pic>
    </p:spTree>
    <p:extLst>
      <p:ext uri="{BB962C8B-B14F-4D97-AF65-F5344CB8AC3E}">
        <p14:creationId xmlns:p14="http://schemas.microsoft.com/office/powerpoint/2010/main" val="127514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6581BB-E426-4D0D-A713-20E480715485}"/>
              </a:ext>
            </a:extLst>
          </p:cNvPr>
          <p:cNvSpPr>
            <a:spLocks noGrp="1"/>
          </p:cNvSpPr>
          <p:nvPr>
            <p:ph type="title"/>
          </p:nvPr>
        </p:nvSpPr>
        <p:spPr>
          <a:xfrm>
            <a:off x="251794" y="211116"/>
            <a:ext cx="8520600" cy="763600"/>
          </a:xfrm>
        </p:spPr>
        <p:txBody>
          <a:bodyPr>
            <a:normAutofit fontScale="90000"/>
          </a:bodyPr>
          <a:lstStyle/>
          <a:p>
            <a:r>
              <a:rPr lang="en-US" dirty="0"/>
              <a:t>It truly was a community </a:t>
            </a:r>
            <a:r>
              <a:rPr lang="en-US" dirty="0" smtClean="0"/>
              <a:t>effort.</a:t>
            </a:r>
            <a:endParaRPr lang="en-US" dirty="0"/>
          </a:p>
        </p:txBody>
      </p:sp>
      <p:sp>
        <p:nvSpPr>
          <p:cNvPr id="3" name="Text Placeholder 2">
            <a:extLst>
              <a:ext uri="{FF2B5EF4-FFF2-40B4-BE49-F238E27FC236}">
                <a16:creationId xmlns:a16="http://schemas.microsoft.com/office/drawing/2014/main" xmlns="" id="{4BD68579-3FF9-4379-9003-EBD20BCFAFBF}"/>
              </a:ext>
            </a:extLst>
          </p:cNvPr>
          <p:cNvSpPr>
            <a:spLocks noGrp="1"/>
          </p:cNvSpPr>
          <p:nvPr>
            <p:ph type="body" idx="1"/>
          </p:nvPr>
        </p:nvSpPr>
        <p:spPr>
          <a:xfrm>
            <a:off x="1070572" y="3480899"/>
            <a:ext cx="6883047" cy="2650285"/>
          </a:xfrm>
        </p:spPr>
        <p:txBody>
          <a:bodyPr/>
          <a:lstStyle/>
          <a:p>
            <a:endParaRPr lang="en-US" dirty="0"/>
          </a:p>
        </p:txBody>
      </p:sp>
      <p:pic>
        <p:nvPicPr>
          <p:cNvPr id="3074" name="Picture 2">
            <a:extLst>
              <a:ext uri="{FF2B5EF4-FFF2-40B4-BE49-F238E27FC236}">
                <a16:creationId xmlns:a16="http://schemas.microsoft.com/office/drawing/2014/main" xmlns="" id="{8A1484B8-E7E1-4B04-A9E0-0ACE50379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682" y="1356967"/>
            <a:ext cx="7386637" cy="553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2FC09-487B-4E01-A4B7-ADD335698660}"/>
              </a:ext>
            </a:extLst>
          </p:cNvPr>
          <p:cNvSpPr>
            <a:spLocks noGrp="1"/>
          </p:cNvSpPr>
          <p:nvPr>
            <p:ph type="title"/>
          </p:nvPr>
        </p:nvSpPr>
        <p:spPr/>
        <p:txBody>
          <a:bodyPr>
            <a:normAutofit fontScale="90000"/>
          </a:bodyPr>
          <a:lstStyle/>
          <a:p>
            <a:r>
              <a:rPr lang="en"/>
              <a:t>Dropping in a dump trailer was a clean solution, but if the rake was working close it required a truck operator to dump the trailer every 45 minutes.</a:t>
            </a:r>
            <a:endParaRPr lang="en-US" dirty="0"/>
          </a:p>
        </p:txBody>
      </p:sp>
    </p:spTree>
    <p:extLst>
      <p:ext uri="{BB962C8B-B14F-4D97-AF65-F5344CB8AC3E}">
        <p14:creationId xmlns:p14="http://schemas.microsoft.com/office/powerpoint/2010/main" val="211658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121733"/>
            <a:ext cx="8520600" cy="7636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US" dirty="0"/>
              <a:t>Hydroraking May 2022</a:t>
            </a:r>
            <a:endParaRPr dirty="0"/>
          </a:p>
        </p:txBody>
      </p:sp>
      <p:sp>
        <p:nvSpPr>
          <p:cNvPr id="68" name="Google Shape;68;p1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69" name="Google Shape;69;p15"/>
          <p:cNvPicPr preferRelativeResize="0"/>
          <p:nvPr/>
        </p:nvPicPr>
        <p:blipFill>
          <a:blip r:embed="rId3">
            <a:alphaModFix/>
          </a:blip>
          <a:stretch>
            <a:fillRect/>
          </a:stretch>
        </p:blipFill>
        <p:spPr>
          <a:xfrm>
            <a:off x="0" y="1356967"/>
            <a:ext cx="9144003" cy="5501035"/>
          </a:xfrm>
          <a:prstGeom prst="rect">
            <a:avLst/>
          </a:prstGeom>
          <a:noFill/>
          <a:ln>
            <a:noFill/>
          </a:ln>
        </p:spPr>
      </p:pic>
    </p:spTree>
    <p:extLst>
      <p:ext uri="{BB962C8B-B14F-4D97-AF65-F5344CB8AC3E}">
        <p14:creationId xmlns:p14="http://schemas.microsoft.com/office/powerpoint/2010/main" val="245231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ED869-7484-42B5-9452-3692A78E9106}"/>
              </a:ext>
            </a:extLst>
          </p:cNvPr>
          <p:cNvSpPr>
            <a:spLocks noGrp="1"/>
          </p:cNvSpPr>
          <p:nvPr>
            <p:ph type="title"/>
          </p:nvPr>
        </p:nvSpPr>
        <p:spPr>
          <a:xfrm>
            <a:off x="311700" y="0"/>
            <a:ext cx="8520600" cy="763600"/>
          </a:xfrm>
        </p:spPr>
        <p:txBody>
          <a:bodyPr>
            <a:normAutofit fontScale="90000"/>
          </a:bodyPr>
          <a:lstStyle/>
          <a:p>
            <a:r>
              <a:rPr lang="en-US" dirty="0" smtClean="0"/>
              <a:t>Shore owners </a:t>
            </a:r>
            <a:r>
              <a:rPr lang="en-US" dirty="0"/>
              <a:t>could sign up to clean up their own access</a:t>
            </a:r>
          </a:p>
        </p:txBody>
      </p:sp>
      <p:sp>
        <p:nvSpPr>
          <p:cNvPr id="3" name="Text Placeholder 2">
            <a:extLst>
              <a:ext uri="{FF2B5EF4-FFF2-40B4-BE49-F238E27FC236}">
                <a16:creationId xmlns:a16="http://schemas.microsoft.com/office/drawing/2014/main" xmlns="" id="{5A96B3C9-4AD2-4CDF-A414-9B194293508D}"/>
              </a:ext>
            </a:extLst>
          </p:cNvPr>
          <p:cNvSpPr>
            <a:spLocks noGrp="1"/>
          </p:cNvSpPr>
          <p:nvPr>
            <p:ph type="body" idx="1"/>
          </p:nvPr>
        </p:nvSpPr>
        <p:spPr>
          <a:xfrm>
            <a:off x="749749" y="2045038"/>
            <a:ext cx="7575345" cy="4048911"/>
          </a:xfrm>
        </p:spPr>
        <p:txBody>
          <a:bodyPr/>
          <a:lstStyle/>
          <a:p>
            <a:endParaRPr lang="en-US" dirty="0"/>
          </a:p>
        </p:txBody>
      </p:sp>
      <p:pic>
        <p:nvPicPr>
          <p:cNvPr id="4098" name="Picture 2">
            <a:extLst>
              <a:ext uri="{FF2B5EF4-FFF2-40B4-BE49-F238E27FC236}">
                <a16:creationId xmlns:a16="http://schemas.microsoft.com/office/drawing/2014/main" xmlns="" id="{0294B4FB-18FA-4D76-B456-07060047A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07" y="762691"/>
            <a:ext cx="8129587" cy="609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9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AF63C9-3078-4FB3-BF01-7E3E12B31819}"/>
              </a:ext>
            </a:extLst>
          </p:cNvPr>
          <p:cNvSpPr>
            <a:spLocks noGrp="1"/>
          </p:cNvSpPr>
          <p:nvPr>
            <p:ph type="title"/>
          </p:nvPr>
        </p:nvSpPr>
        <p:spPr>
          <a:xfrm>
            <a:off x="377944" y="50883"/>
            <a:ext cx="8520600" cy="763600"/>
          </a:xfrm>
        </p:spPr>
        <p:txBody>
          <a:bodyPr>
            <a:noAutofit/>
          </a:bodyPr>
          <a:lstStyle/>
          <a:p>
            <a:r>
              <a:rPr lang="en-US" sz="3600" dirty="0"/>
              <a:t>But dealing with moving the muck away from the shore, again proved challenging.</a:t>
            </a:r>
          </a:p>
        </p:txBody>
      </p:sp>
      <p:pic>
        <p:nvPicPr>
          <p:cNvPr id="5122" name="Picture 2">
            <a:extLst>
              <a:ext uri="{FF2B5EF4-FFF2-40B4-BE49-F238E27FC236}">
                <a16:creationId xmlns:a16="http://schemas.microsoft.com/office/drawing/2014/main" xmlns="" id="{4C329175-0D9C-4A1F-A68C-F0960FA3D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52444"/>
            <a:ext cx="7515225" cy="563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6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t>After the end of the first hydroraking in early June 2022</a:t>
            </a:r>
            <a:endParaRPr sz="3100" dirty="0"/>
          </a:p>
          <a:p>
            <a:pPr marL="0" lvl="0" indent="0" algn="l" rtl="0">
              <a:spcBef>
                <a:spcPts val="0"/>
              </a:spcBef>
              <a:spcAft>
                <a:spcPts val="0"/>
              </a:spcAft>
              <a:buNone/>
            </a:pPr>
            <a:endParaRPr dirty="0"/>
          </a:p>
        </p:txBody>
      </p:sp>
      <p:sp>
        <p:nvSpPr>
          <p:cNvPr id="75" name="Google Shape;75;p1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76" name="Google Shape;76;p16"/>
          <p:cNvPicPr preferRelativeResize="0"/>
          <p:nvPr/>
        </p:nvPicPr>
        <p:blipFill>
          <a:blip r:embed="rId3">
            <a:alphaModFix/>
          </a:blip>
          <a:stretch>
            <a:fillRect/>
          </a:stretch>
        </p:blipFill>
        <p:spPr>
          <a:xfrm>
            <a:off x="0" y="1536633"/>
            <a:ext cx="9144003" cy="5321368"/>
          </a:xfrm>
          <a:prstGeom prst="rect">
            <a:avLst/>
          </a:prstGeom>
          <a:noFill/>
          <a:ln>
            <a:noFill/>
          </a:ln>
        </p:spPr>
      </p:pic>
    </p:spTree>
    <p:extLst>
      <p:ext uri="{BB962C8B-B14F-4D97-AF65-F5344CB8AC3E}">
        <p14:creationId xmlns:p14="http://schemas.microsoft.com/office/powerpoint/2010/main" val="34291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709612" y="2133600"/>
            <a:ext cx="7824787" cy="3886200"/>
          </a:xfrm>
        </p:spPr>
        <p:txBody>
          <a:bodyPr/>
          <a:lstStyle/>
          <a:p>
            <a:r>
              <a:rPr lang="en-US" altLang="en-US" dirty="0" smtClean="0"/>
              <a:t>Minutes of May 2022 Annual Meeting </a:t>
            </a:r>
            <a:br>
              <a:rPr lang="en-US" altLang="en-US" dirty="0" smtClean="0"/>
            </a:br>
            <a:r>
              <a:rPr lang="en-US" altLang="en-US" dirty="0"/>
              <a:t/>
            </a:r>
            <a:br>
              <a:rPr lang="en-US" altLang="en-US" dirty="0"/>
            </a:br>
            <a:r>
              <a:rPr lang="en-US" altLang="en-US" dirty="0" smtClean="0">
                <a:hlinkClick r:id="rId2"/>
              </a:rPr>
              <a:t>Annual Meeting Minutes</a:t>
            </a:r>
            <a:r>
              <a:rPr lang="en-US" altLang="en-US" dirty="0" smtClean="0"/>
              <a:t/>
            </a:r>
            <a:br>
              <a:rPr lang="en-US" altLang="en-US" dirty="0" smtClean="0"/>
            </a:br>
            <a:endParaRPr lang="en-US" altLang="en-US" dirty="0"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381000" y="228600"/>
            <a:ext cx="8520600" cy="7636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First Flurdione treatment June 2022</a:t>
            </a:r>
            <a:endParaRPr dirty="0"/>
          </a:p>
        </p:txBody>
      </p:sp>
      <p:sp>
        <p:nvSpPr>
          <p:cNvPr id="82" name="Google Shape;82;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83" name="Google Shape;83;p17"/>
          <p:cNvPicPr preferRelativeResize="0"/>
          <p:nvPr/>
        </p:nvPicPr>
        <p:blipFill>
          <a:blip r:embed="rId3">
            <a:alphaModFix/>
          </a:blip>
          <a:stretch>
            <a:fillRect/>
          </a:stretch>
        </p:blipFill>
        <p:spPr>
          <a:xfrm>
            <a:off x="1" y="1066800"/>
            <a:ext cx="9144001" cy="5320699"/>
          </a:xfrm>
          <a:prstGeom prst="rect">
            <a:avLst/>
          </a:prstGeom>
          <a:noFill/>
          <a:ln>
            <a:noFill/>
          </a:ln>
        </p:spPr>
      </p:pic>
    </p:spTree>
    <p:extLst>
      <p:ext uri="{BB962C8B-B14F-4D97-AF65-F5344CB8AC3E}">
        <p14:creationId xmlns:p14="http://schemas.microsoft.com/office/powerpoint/2010/main" val="19302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311700" y="129700"/>
            <a:ext cx="8520600" cy="12272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a:t>September 2022 After chemical treatment and booster and hydrorake cleanup</a:t>
            </a:r>
            <a:endParaRPr dirty="0"/>
          </a:p>
        </p:txBody>
      </p:sp>
      <p:sp>
        <p:nvSpPr>
          <p:cNvPr id="89" name="Google Shape;89;p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90" name="Google Shape;90;p18"/>
          <p:cNvPicPr preferRelativeResize="0"/>
          <p:nvPr/>
        </p:nvPicPr>
        <p:blipFill>
          <a:blip r:embed="rId3">
            <a:alphaModFix/>
          </a:blip>
          <a:stretch>
            <a:fillRect/>
          </a:stretch>
        </p:blipFill>
        <p:spPr>
          <a:xfrm>
            <a:off x="0" y="1371600"/>
            <a:ext cx="9144003" cy="5593401"/>
          </a:xfrm>
          <a:prstGeom prst="rect">
            <a:avLst/>
          </a:prstGeom>
          <a:noFill/>
          <a:ln>
            <a:noFill/>
          </a:ln>
        </p:spPr>
      </p:pic>
    </p:spTree>
    <p:extLst>
      <p:ext uri="{BB962C8B-B14F-4D97-AF65-F5344CB8AC3E}">
        <p14:creationId xmlns:p14="http://schemas.microsoft.com/office/powerpoint/2010/main" val="3694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DC48C-4266-469B-BC3F-E123BC964726}"/>
              </a:ext>
            </a:extLst>
          </p:cNvPr>
          <p:cNvSpPr>
            <a:spLocks noGrp="1"/>
          </p:cNvSpPr>
          <p:nvPr>
            <p:ph type="title"/>
          </p:nvPr>
        </p:nvSpPr>
        <p:spPr/>
        <p:txBody>
          <a:bodyPr>
            <a:normAutofit fontScale="90000"/>
          </a:bodyPr>
          <a:lstStyle/>
          <a:p>
            <a:r>
              <a:rPr lang="en-US" dirty="0"/>
              <a:t>Before 				After</a:t>
            </a:r>
          </a:p>
        </p:txBody>
      </p:sp>
      <p:pic>
        <p:nvPicPr>
          <p:cNvPr id="5" name="Picture 4">
            <a:extLst>
              <a:ext uri="{FF2B5EF4-FFF2-40B4-BE49-F238E27FC236}">
                <a16:creationId xmlns:a16="http://schemas.microsoft.com/office/drawing/2014/main" xmlns="" id="{F845DA78-58B0-4849-8057-E54BB3A4803B}"/>
              </a:ext>
            </a:extLst>
          </p:cNvPr>
          <p:cNvPicPr>
            <a:picLocks noChangeAspect="1"/>
          </p:cNvPicPr>
          <p:nvPr/>
        </p:nvPicPr>
        <p:blipFill>
          <a:blip r:embed="rId2"/>
          <a:stretch>
            <a:fillRect/>
          </a:stretch>
        </p:blipFill>
        <p:spPr>
          <a:xfrm>
            <a:off x="275894" y="1841206"/>
            <a:ext cx="4296107" cy="3818761"/>
          </a:xfrm>
          <a:prstGeom prst="rect">
            <a:avLst/>
          </a:prstGeom>
        </p:spPr>
      </p:pic>
      <p:pic>
        <p:nvPicPr>
          <p:cNvPr id="4" name="Google Shape;90;p18">
            <a:extLst>
              <a:ext uri="{FF2B5EF4-FFF2-40B4-BE49-F238E27FC236}">
                <a16:creationId xmlns:a16="http://schemas.microsoft.com/office/drawing/2014/main" xmlns="" id="{6642A125-FB62-4CAB-9BA7-99ACD8403566}"/>
              </a:ext>
            </a:extLst>
          </p:cNvPr>
          <p:cNvPicPr preferRelativeResize="0"/>
          <p:nvPr/>
        </p:nvPicPr>
        <p:blipFill>
          <a:blip r:embed="rId3">
            <a:alphaModFix/>
          </a:blip>
          <a:stretch>
            <a:fillRect/>
          </a:stretch>
        </p:blipFill>
        <p:spPr>
          <a:xfrm>
            <a:off x="4607808" y="1968500"/>
            <a:ext cx="4226477" cy="3691467"/>
          </a:xfrm>
          <a:prstGeom prst="rect">
            <a:avLst/>
          </a:prstGeom>
          <a:noFill/>
          <a:ln>
            <a:noFill/>
          </a:ln>
        </p:spPr>
      </p:pic>
    </p:spTree>
    <p:extLst>
      <p:ext uri="{BB962C8B-B14F-4D97-AF65-F5344CB8AC3E}">
        <p14:creationId xmlns:p14="http://schemas.microsoft.com/office/powerpoint/2010/main" val="254221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05721-167C-490D-AAFA-0B6769BF1D60}"/>
              </a:ext>
            </a:extLst>
          </p:cNvPr>
          <p:cNvSpPr>
            <a:spLocks noGrp="1"/>
          </p:cNvSpPr>
          <p:nvPr>
            <p:ph type="title"/>
          </p:nvPr>
        </p:nvSpPr>
        <p:spPr/>
        <p:txBody>
          <a:bodyPr>
            <a:normAutofit fontScale="90000"/>
          </a:bodyPr>
          <a:lstStyle/>
          <a:p>
            <a:r>
              <a:rPr lang="en-US" dirty="0"/>
              <a:t>Summary of learnings</a:t>
            </a:r>
            <a:br>
              <a:rPr lang="en-US" dirty="0"/>
            </a:br>
            <a:endParaRPr lang="en-US" dirty="0"/>
          </a:p>
        </p:txBody>
      </p:sp>
      <p:sp>
        <p:nvSpPr>
          <p:cNvPr id="3" name="Text Placeholder 2">
            <a:extLst>
              <a:ext uri="{FF2B5EF4-FFF2-40B4-BE49-F238E27FC236}">
                <a16:creationId xmlns:a16="http://schemas.microsoft.com/office/drawing/2014/main" xmlns="" id="{59AC12B8-317E-42A7-BE57-0EB010C531DA}"/>
              </a:ext>
            </a:extLst>
          </p:cNvPr>
          <p:cNvSpPr>
            <a:spLocks noGrp="1"/>
          </p:cNvSpPr>
          <p:nvPr>
            <p:ph type="body" idx="1"/>
          </p:nvPr>
        </p:nvSpPr>
        <p:spPr>
          <a:xfrm>
            <a:off x="304800" y="1295400"/>
            <a:ext cx="8610600" cy="5181600"/>
          </a:xfrm>
        </p:spPr>
        <p:txBody>
          <a:bodyPr>
            <a:normAutofit fontScale="70000" lnSpcReduction="20000"/>
          </a:bodyPr>
          <a:lstStyle/>
          <a:p>
            <a:r>
              <a:rPr lang="en-US" dirty="0"/>
              <a:t>Wattles don't work; they get too overwhelmed. Get straw bales when dropping on shore. </a:t>
            </a:r>
          </a:p>
          <a:p>
            <a:r>
              <a:rPr lang="en-US" dirty="0"/>
              <a:t>Dropping on shore is very problematic.  What a muddy mess! Dropping right into a machine or dump trailer is so much better.  Perhaps roll off bins in the future.</a:t>
            </a:r>
          </a:p>
          <a:p>
            <a:r>
              <a:rPr lang="en-US" dirty="0"/>
              <a:t>Need to better educate each shore owner on what they need to do if material is going to be dropped on their shore.  Number of linear feet per hour of raking appears to be 15ft/hour</a:t>
            </a:r>
          </a:p>
          <a:p>
            <a:r>
              <a:rPr lang="en-US" dirty="0"/>
              <a:t>Need a comprehensive plan and budget for dealing with material.  May need to be $10k or more for a similar effort in the future.</a:t>
            </a:r>
          </a:p>
          <a:p>
            <a:r>
              <a:rPr lang="en-US" dirty="0"/>
              <a:t>Some operators were better at being aggressive and working lily roots out of rocks, but other operators cleaned up floaters better. Solitude left a lot of floating mud and lilies.</a:t>
            </a:r>
          </a:p>
          <a:p>
            <a:r>
              <a:rPr lang="en-US" dirty="0"/>
              <a:t>One advantage of deploying a harvester is it could clean up floaters.</a:t>
            </a:r>
          </a:p>
          <a:p>
            <a:r>
              <a:rPr lang="en-US" dirty="0"/>
              <a:t>Solitude's communication with us and especially answering email or voice was absolutely horrible and unprofessional once we signed the contract.</a:t>
            </a:r>
          </a:p>
          <a:p>
            <a:r>
              <a:rPr lang="en-US" dirty="0"/>
              <a:t>Operators did not always follow instructions.</a:t>
            </a:r>
          </a:p>
          <a:p>
            <a:endParaRPr lang="en-US" dirty="0"/>
          </a:p>
        </p:txBody>
      </p:sp>
    </p:spTree>
    <p:extLst>
      <p:ext uri="{BB962C8B-B14F-4D97-AF65-F5344CB8AC3E}">
        <p14:creationId xmlns:p14="http://schemas.microsoft.com/office/powerpoint/2010/main" val="265797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dirty="0" smtClean="0"/>
              <a:t>Before (</a:t>
            </a:r>
            <a:r>
              <a:rPr lang="en" dirty="0"/>
              <a:t>October 2021)</a:t>
            </a:r>
            <a:endParaRPr dirty="0"/>
          </a:p>
        </p:txBody>
      </p:sp>
      <p:sp>
        <p:nvSpPr>
          <p:cNvPr id="96" name="Google Shape;96;p1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97" name="Google Shape;97;p19"/>
          <p:cNvPicPr preferRelativeResize="0"/>
          <p:nvPr/>
        </p:nvPicPr>
        <p:blipFill>
          <a:blip r:embed="rId3">
            <a:alphaModFix/>
          </a:blip>
          <a:stretch>
            <a:fillRect/>
          </a:stretch>
        </p:blipFill>
        <p:spPr>
          <a:xfrm>
            <a:off x="1" y="1536633"/>
            <a:ext cx="9144001" cy="5320699"/>
          </a:xfrm>
          <a:prstGeom prst="rect">
            <a:avLst/>
          </a:prstGeom>
          <a:noFill/>
          <a:ln>
            <a:noFill/>
          </a:ln>
        </p:spPr>
      </p:pic>
    </p:spTree>
    <p:extLst>
      <p:ext uri="{BB962C8B-B14F-4D97-AF65-F5344CB8AC3E}">
        <p14:creationId xmlns:p14="http://schemas.microsoft.com/office/powerpoint/2010/main" val="415201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 dirty="0" smtClean="0"/>
              <a:t>After (</a:t>
            </a:r>
            <a:r>
              <a:rPr lang="en" dirty="0"/>
              <a:t>October 2022)</a:t>
            </a:r>
            <a:endParaRPr dirty="0"/>
          </a:p>
        </p:txBody>
      </p:sp>
      <p:sp>
        <p:nvSpPr>
          <p:cNvPr id="103" name="Google Shape;103;p2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pic>
        <p:nvPicPr>
          <p:cNvPr id="104" name="Google Shape;104;p20"/>
          <p:cNvPicPr preferRelativeResize="0"/>
          <p:nvPr/>
        </p:nvPicPr>
        <p:blipFill>
          <a:blip r:embed="rId3">
            <a:alphaModFix/>
          </a:blip>
          <a:stretch>
            <a:fillRect/>
          </a:stretch>
        </p:blipFill>
        <p:spPr>
          <a:xfrm>
            <a:off x="1" y="1536633"/>
            <a:ext cx="9144001" cy="5320699"/>
          </a:xfrm>
          <a:prstGeom prst="rect">
            <a:avLst/>
          </a:prstGeom>
          <a:noFill/>
          <a:ln>
            <a:noFill/>
          </a:ln>
        </p:spPr>
      </p:pic>
    </p:spTree>
    <p:extLst>
      <p:ext uri="{BB962C8B-B14F-4D97-AF65-F5344CB8AC3E}">
        <p14:creationId xmlns:p14="http://schemas.microsoft.com/office/powerpoint/2010/main" val="298424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hape 68"/>
          <p:cNvSpPr>
            <a:spLocks noGrp="1"/>
          </p:cNvSpPr>
          <p:nvPr>
            <p:ph type="title"/>
          </p:nvPr>
        </p:nvSpPr>
        <p:spPr>
          <a:xfrm>
            <a:off x="325821" y="1752600"/>
            <a:ext cx="8562592" cy="1143000"/>
          </a:xfrm>
        </p:spPr>
        <p:txBody>
          <a:bodyPr/>
          <a:lstStyle/>
          <a:p>
            <a:pPr eaLnBrk="1" hangingPunct="1"/>
            <a:r>
              <a:rPr lang="en-US" altLang="en-US" dirty="0" smtClean="0"/>
              <a:t>New Business</a:t>
            </a:r>
          </a:p>
        </p:txBody>
      </p:sp>
      <p:sp>
        <p:nvSpPr>
          <p:cNvPr id="69" name="Shape 69"/>
          <p:cNvSpPr>
            <a:spLocks noGrp="1"/>
          </p:cNvSpPr>
          <p:nvPr>
            <p:ph idx="1"/>
          </p:nvPr>
        </p:nvSpPr>
        <p:spPr>
          <a:xfrm>
            <a:off x="304800" y="2895600"/>
            <a:ext cx="8534400" cy="3200400"/>
          </a:xfrm>
        </p:spPr>
        <p:txBody>
          <a:bodyPr rtlCol="0">
            <a:normAutofit/>
          </a:bodyPr>
          <a:lstStyle/>
          <a:p>
            <a:pPr marL="759143" lvl="1" indent="-457200" defTabSz="822959" eaLnBrk="1" fontAlgn="auto" hangingPunct="1">
              <a:spcBef>
                <a:spcPts val="600"/>
              </a:spcBef>
              <a:spcAft>
                <a:spcPts val="0"/>
              </a:spcAft>
              <a:buClr>
                <a:srgbClr val="376092"/>
              </a:buClr>
              <a:buFont typeface="Arial" pitchFamily="34" charset="0"/>
              <a:buChar char="•"/>
              <a:defRPr sz="1800"/>
            </a:pPr>
            <a:r>
              <a:rPr lang="en-US" sz="3600" dirty="0" smtClean="0"/>
              <a:t>Replace Swing Set</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3600" dirty="0" smtClean="0"/>
              <a:t>Trail maintenance</a:t>
            </a:r>
          </a:p>
          <a:p>
            <a:pPr marL="759143" lvl="1" indent="-457200" defTabSz="822959" eaLnBrk="1" fontAlgn="auto" hangingPunct="1">
              <a:spcBef>
                <a:spcPts val="600"/>
              </a:spcBef>
              <a:spcAft>
                <a:spcPts val="0"/>
              </a:spcAft>
              <a:buClr>
                <a:srgbClr val="376092"/>
              </a:buClr>
              <a:buFont typeface="Arial" pitchFamily="34" charset="0"/>
              <a:buChar char="•"/>
              <a:defRPr sz="1800"/>
            </a:pPr>
            <a:r>
              <a:rPr lang="en-US" sz="3600" dirty="0" smtClean="0"/>
              <a:t>Lodge rental coordinator</a:t>
            </a:r>
          </a:p>
          <a:p>
            <a:pPr marL="759143" lvl="1" indent="-457200" defTabSz="822959" eaLnBrk="1" fontAlgn="auto" hangingPunct="1">
              <a:spcBef>
                <a:spcPts val="600"/>
              </a:spcBef>
              <a:spcAft>
                <a:spcPts val="0"/>
              </a:spcAft>
              <a:buClr>
                <a:srgbClr val="376092"/>
              </a:buClr>
              <a:buFont typeface="Arial" pitchFamily="34" charset="0"/>
              <a:buChar char="•"/>
              <a:defRPr sz="1800"/>
            </a:pPr>
            <a:endParaRPr lang="en-US" sz="3200" dirty="0" smtClean="0"/>
          </a:p>
          <a:p>
            <a:pPr marL="759143" lvl="1" indent="-457200" defTabSz="822959" eaLnBrk="1" fontAlgn="auto" hangingPunct="1">
              <a:spcBef>
                <a:spcPts val="600"/>
              </a:spcBef>
              <a:spcAft>
                <a:spcPts val="0"/>
              </a:spcAft>
              <a:buClr>
                <a:srgbClr val="376092"/>
              </a:buClr>
              <a:buFont typeface="Arial" pitchFamily="34" charset="0"/>
              <a:buChar char="•"/>
              <a:defRPr sz="1800"/>
            </a:pPr>
            <a:endParaRPr lang="en-US" sz="3200" dirty="0"/>
          </a:p>
          <a:p>
            <a:pPr marL="301943" lvl="1" indent="0" defTabSz="822959" eaLnBrk="1" fontAlgn="auto" hangingPunct="1">
              <a:spcBef>
                <a:spcPts val="600"/>
              </a:spcBef>
              <a:spcAft>
                <a:spcPts val="0"/>
              </a:spcAft>
              <a:buClr>
                <a:srgbClr val="376092"/>
              </a:buClr>
              <a:buNone/>
              <a:defRPr sz="1800"/>
            </a:pPr>
            <a:endParaRPr lang="en-US" sz="3200" dirty="0" smtClean="0"/>
          </a:p>
          <a:p>
            <a:pPr marL="759143" lvl="1" indent="-457200" defTabSz="822959" eaLnBrk="1" fontAlgn="auto" hangingPunct="1">
              <a:spcBef>
                <a:spcPts val="600"/>
              </a:spcBef>
              <a:spcAft>
                <a:spcPts val="0"/>
              </a:spcAft>
              <a:buClr>
                <a:srgbClr val="376092"/>
              </a:buClr>
              <a:buFont typeface="Arial" pitchFamily="34" charset="0"/>
              <a:buChar char="•"/>
              <a:defRPr sz="1800"/>
            </a:pPr>
            <a:endParaRPr lang="en-US" sz="3200"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Installed!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5091" y="1143000"/>
            <a:ext cx="6903509" cy="5177632"/>
          </a:xfrm>
        </p:spPr>
      </p:pic>
    </p:spTree>
    <p:extLst>
      <p:ext uri="{BB962C8B-B14F-4D97-AF65-F5344CB8AC3E}">
        <p14:creationId xmlns:p14="http://schemas.microsoft.com/office/powerpoint/2010/main" val="163322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229600" cy="4525963"/>
          </a:xfrm>
        </p:spPr>
        <p:txBody>
          <a:bodyPr anchor="ctr"/>
          <a:lstStyle/>
          <a:p>
            <a:pPr marL="0" indent="0" algn="ctr" eaLnBrk="1" hangingPunct="1">
              <a:spcBef>
                <a:spcPct val="0"/>
              </a:spcBef>
              <a:buFont typeface="Arial" pitchFamily="34" charset="0"/>
              <a:buNone/>
              <a:defRPr/>
            </a:pPr>
            <a:r>
              <a:rPr lang="en-US" sz="8000" dirty="0" smtClean="0">
                <a:latin typeface="+mj-lt"/>
                <a:ea typeface="+mj-ea"/>
                <a:cs typeface="+mj-cs"/>
              </a:rPr>
              <a:t>FY 2024 Budget </a:t>
            </a:r>
            <a:r>
              <a:rPr lang="en-US" sz="8000" dirty="0">
                <a:latin typeface="+mj-lt"/>
                <a:ea typeface="+mj-ea"/>
                <a:cs typeface="+mj-cs"/>
              </a:rPr>
              <a:t>Proposal</a:t>
            </a: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81000" y="76201"/>
            <a:ext cx="8229600" cy="685800"/>
          </a:xfrm>
        </p:spPr>
        <p:txBody>
          <a:bodyPr/>
          <a:lstStyle/>
          <a:p>
            <a:pPr eaLnBrk="1" hangingPunct="1"/>
            <a:r>
              <a:rPr lang="en-US" altLang="en-US" sz="3600" dirty="0" smtClean="0"/>
              <a:t>PROPOSED 2024 BUDGET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01131444"/>
              </p:ext>
            </p:extLst>
          </p:nvPr>
        </p:nvGraphicFramePr>
        <p:xfrm>
          <a:off x="152400" y="685799"/>
          <a:ext cx="8763000" cy="5737654"/>
        </p:xfrm>
        <a:graphic>
          <a:graphicData uri="http://schemas.openxmlformats.org/drawingml/2006/table">
            <a:tbl>
              <a:tblPr>
                <a:tableStyleId>{5940675A-B579-460E-94D1-54222C63F5DA}</a:tableStyleId>
              </a:tblPr>
              <a:tblGrid>
                <a:gridCol w="3402814"/>
                <a:gridCol w="1129252"/>
                <a:gridCol w="782949"/>
                <a:gridCol w="2454242"/>
                <a:gridCol w="993743"/>
              </a:tblGrid>
              <a:tr h="255467">
                <a:tc>
                  <a:txBody>
                    <a:bodyPr/>
                    <a:lstStyle/>
                    <a:p>
                      <a:pPr algn="ctr" fontAlgn="b"/>
                      <a:r>
                        <a:rPr lang="en-US" sz="1600" u="none" strike="noStrike" dirty="0">
                          <a:effectLst/>
                          <a:latin typeface="Arial" panose="020B0604020202020204" pitchFamily="34" charset="0"/>
                          <a:cs typeface="Arial" panose="020B0604020202020204" pitchFamily="34" charset="0"/>
                        </a:rPr>
                        <a:t>EXPENSES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BUDGET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 INCOME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ctr" fontAlgn="b"/>
                      <a:r>
                        <a:rPr lang="en-US" sz="1600" u="none" strike="noStrike" dirty="0">
                          <a:effectLst/>
                          <a:latin typeface="Arial" panose="020B0604020202020204" pitchFamily="34" charset="0"/>
                          <a:cs typeface="Arial" panose="020B0604020202020204" pitchFamily="34" charset="0"/>
                        </a:rPr>
                        <a:t>BUDGET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Town Real Estate Taxes </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dirty="0" smtClean="0">
                          <a:solidFill>
                            <a:srgbClr val="000000"/>
                          </a:solidFill>
                          <a:effectLst/>
                          <a:latin typeface="Arial" panose="020B0604020202020204" pitchFamily="34" charset="0"/>
                          <a:cs typeface="Arial" panose="020B0604020202020204" pitchFamily="34" charset="0"/>
                        </a:rPr>
                        <a:t>  1,700.00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smtClean="0">
                          <a:solidFill>
                            <a:srgbClr val="000000"/>
                          </a:solidFill>
                          <a:effectLst/>
                          <a:latin typeface="Arial" panose="020B0604020202020204" pitchFamily="34" charset="0"/>
                          <a:cs typeface="Arial" panose="020B0604020202020204" pitchFamily="34" charset="0"/>
                        </a:rPr>
                        <a:t>Maint </a:t>
                      </a:r>
                      <a:r>
                        <a:rPr lang="en-US" sz="1200" b="0" i="0" u="none" strike="noStrike" dirty="0">
                          <a:solidFill>
                            <a:srgbClr val="000000"/>
                          </a:solidFill>
                          <a:effectLst/>
                          <a:latin typeface="Arial" panose="020B0604020202020204" pitchFamily="34" charset="0"/>
                          <a:cs typeface="Arial" panose="020B0604020202020204" pitchFamily="34" charset="0"/>
                        </a:rPr>
                        <a:t>Fees (Plan: </a:t>
                      </a:r>
                      <a:r>
                        <a:rPr lang="en-US" sz="1200" b="0" i="0" u="none" strike="noStrike" dirty="0" smtClean="0">
                          <a:solidFill>
                            <a:srgbClr val="000000"/>
                          </a:solidFill>
                          <a:effectLst/>
                          <a:latin typeface="Arial" panose="020B0604020202020204" pitchFamily="34" charset="0"/>
                          <a:cs typeface="Arial" panose="020B0604020202020204" pitchFamily="34" charset="0"/>
                        </a:rPr>
                        <a:t>185 </a:t>
                      </a:r>
                      <a:r>
                        <a:rPr lang="en-US" sz="1200" b="0" i="0" u="none" strike="noStrike" dirty="0">
                          <a:solidFill>
                            <a:srgbClr val="000000"/>
                          </a:solidFill>
                          <a:effectLst/>
                          <a:latin typeface="Arial" panose="020B0604020202020204" pitchFamily="34" charset="0"/>
                          <a:cs typeface="Arial" panose="020B0604020202020204" pitchFamily="34" charset="0"/>
                        </a:rPr>
                        <a:t>x $200)</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  37,000.00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r>
              <a:tr h="192513">
                <a:tc>
                  <a:txBody>
                    <a:bodyPr/>
                    <a:lstStyle/>
                    <a:p>
                      <a:pPr algn="l" fontAlgn="t"/>
                      <a:r>
                        <a:rPr lang="en-US" sz="1100" b="0" i="0" u="none" strike="noStrike" dirty="0" smtClean="0">
                          <a:solidFill>
                            <a:srgbClr val="000000"/>
                          </a:solidFill>
                          <a:effectLst/>
                          <a:latin typeface="Arial" panose="020B0604020202020204" pitchFamily="34" charset="0"/>
                          <a:cs typeface="Arial" panose="020B0604020202020204" pitchFamily="34" charset="0"/>
                        </a:rPr>
                        <a:t>Porta Potti @ Beach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80</a:t>
                      </a:r>
                      <a:r>
                        <a:rPr lang="en-US" sz="1100" b="0" i="0" u="none" strike="noStrike" dirty="0" smtClean="0">
                          <a:solidFill>
                            <a:srgbClr val="000000"/>
                          </a:solidFill>
                          <a:effectLst/>
                          <a:latin typeface="Arial" panose="020B0604020202020204" pitchFamily="34" charset="0"/>
                          <a:cs typeface="Arial" panose="020B0604020202020204" pitchFamily="34" charset="0"/>
                        </a:rPr>
                        <a:t>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Past Due Maint Fees / Interest</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63,000.00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Charter Communications</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3,450.00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Lodge Rentals</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500.00 </a:t>
                      </a: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National Grid (Electric)</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1,300.00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Interest (GFA Checking)</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a:t>
                      </a:r>
                      <a:r>
                        <a:rPr lang="en-US" sz="1200" b="0" i="0" u="none" strike="noStrike"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7.00 </a:t>
                      </a: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Trash (E.L. Harvey and Sons &amp; Republic)</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500.00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Interest (GFA Savings)</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          2.00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Security Alarm Systems</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260.00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Dock Fees</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150.00 </a:t>
                      </a: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USPS (Stamps)</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200.00 </a:t>
                      </a: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TOTAL INCOME  </a:t>
                      </a:r>
                    </a:p>
                  </a:txBody>
                  <a:tcPr marL="4787" marR="4787" marT="4787" marB="0" anchor="ctr"/>
                </a:tc>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 </a:t>
                      </a:r>
                      <a:r>
                        <a:rPr lang="en-US" sz="1200" b="1" i="0" u="none" strike="noStrike" kern="1200" dirty="0" smtClean="0">
                          <a:solidFill>
                            <a:srgbClr val="000000"/>
                          </a:solidFill>
                          <a:effectLst/>
                          <a:latin typeface="Arial" panose="020B0604020202020204" pitchFamily="34" charset="0"/>
                          <a:ea typeface="+mn-ea"/>
                          <a:cs typeface="Arial" panose="020B0604020202020204" pitchFamily="34" charset="0"/>
                        </a:rPr>
                        <a:t>$  100,659.00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r>
              <a:tr h="171736">
                <a:tc>
                  <a:txBody>
                    <a:bodyPr/>
                    <a:lstStyle/>
                    <a:p>
                      <a:pPr marL="0" algn="l" defTabSz="914400" rtl="0" eaLnBrk="1" fontAlgn="b" latinLnBrk="0" hangingPunct="1"/>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Broberg Insurance (Liability &amp; Lodge)</a:t>
                      </a:r>
                    </a:p>
                  </a:txBody>
                  <a:tcPr marL="4787" marR="4787" marT="4787" marB="0" anchor="ctr"/>
                </a:tc>
                <a:tc>
                  <a:txBody>
                    <a:bodyPr/>
                    <a:lstStyle/>
                    <a:p>
                      <a:pPr marL="0" algn="l" defTabSz="914400" rtl="0" eaLnBrk="1" fontAlgn="b" latinLnBrk="0" hangingPunct="1"/>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 $       </a:t>
                      </a:r>
                      <a:r>
                        <a:rPr lang="en-US" sz="1100" b="0" i="0" u="none" strike="noStrike" kern="1200" baseline="0" dirty="0" smtClean="0">
                          <a:solidFill>
                            <a:srgbClr val="000000"/>
                          </a:solidFill>
                          <a:effectLst/>
                          <a:latin typeface="Arial" panose="020B0604020202020204" pitchFamily="34" charset="0"/>
                          <a:ea typeface="+mn-ea"/>
                          <a:cs typeface="Arial" panose="020B0604020202020204" pitchFamily="34" charset="0"/>
                        </a:rPr>
                        <a:t>   </a:t>
                      </a:r>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6,625.75 </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c>
                  <a:txBody>
                    <a:bodyPr/>
                    <a:lstStyle/>
                    <a:p>
                      <a:pPr marL="0" algn="l" defTabSz="914400" rtl="0" eaLnBrk="1" fontAlgn="b" latinLnBrk="0" hangingPunct="1"/>
                      <a:endParaRPr lang="en-US" sz="9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marL="0" algn="l" defTabSz="914400" rtl="0" eaLnBrk="1" fontAlgn="b" latinLnBrk="0" hangingPunct="1"/>
                      <a:endParaRPr lang="en-US" sz="9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marL="0" algn="l" defTabSz="914400" rtl="0" eaLnBrk="1" fontAlgn="b" latinLnBrk="0" hangingPunct="1"/>
                      <a:endParaRPr lang="en-US"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r>
              <a:tr h="215300">
                <a:tc>
                  <a:txBody>
                    <a:bodyPr/>
                    <a:lstStyle/>
                    <a:p>
                      <a:pPr marL="0" algn="l" defTabSz="914400" rtl="0" eaLnBrk="1" fontAlgn="b" latinLnBrk="0" hangingPunct="1"/>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Huhtula Oil (Fuel)</a:t>
                      </a:r>
                    </a:p>
                  </a:txBody>
                  <a:tcPr marL="4787" marR="4787" marT="4787" marB="0" anchor="ctr"/>
                </a:tc>
                <a:tc>
                  <a:txBody>
                    <a:bodyPr/>
                    <a:lstStyle/>
                    <a:p>
                      <a:pPr marL="0" algn="l" defTabSz="914400" rtl="0" eaLnBrk="1" fontAlgn="b" latinLnBrk="0" hangingPunct="1"/>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 $         </a:t>
                      </a:r>
                      <a:r>
                        <a:rPr lang="en-US" sz="1100" b="0" i="0" u="none" strike="noStrike" kern="1200" baseline="0" dirty="0" smtClean="0">
                          <a:solidFill>
                            <a:srgbClr val="000000"/>
                          </a:solidFill>
                          <a:effectLst/>
                          <a:latin typeface="Arial" panose="020B0604020202020204" pitchFamily="34" charset="0"/>
                          <a:ea typeface="+mn-ea"/>
                          <a:cs typeface="Arial" panose="020B0604020202020204" pitchFamily="34" charset="0"/>
                        </a:rPr>
                        <a:t> </a:t>
                      </a:r>
                      <a:r>
                        <a:rPr lang="en-US" sz="1100" b="0" i="0" u="none" strike="noStrike" kern="1200" dirty="0" smtClean="0">
                          <a:solidFill>
                            <a:srgbClr val="000000"/>
                          </a:solidFill>
                          <a:effectLst/>
                          <a:latin typeface="Arial" panose="020B0604020202020204" pitchFamily="34" charset="0"/>
                          <a:ea typeface="+mn-ea"/>
                          <a:cs typeface="Arial" panose="020B0604020202020204" pitchFamily="34" charset="0"/>
                        </a:rPr>
                        <a:t>2,000.00 </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c>
                  <a:txBody>
                    <a:bodyPr/>
                    <a:lstStyle/>
                    <a:p>
                      <a:pPr marL="0" algn="l" defTabSz="914400" rtl="0" eaLnBrk="1" fontAlgn="b" latinLnBrk="0" hangingPunct="1"/>
                      <a:endParaRPr lang="en-US" sz="9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marL="0" algn="l" defTabSz="914400" rtl="0" eaLnBrk="1" fontAlgn="b" latinLnBrk="0" hangingPunct="1"/>
                      <a:endParaRPr lang="en-US" sz="9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marL="0" algn="l" defTabSz="914400" rtl="0" eaLnBrk="1" fontAlgn="b" latinLnBrk="0" hangingPunct="1"/>
                      <a:endParaRPr lang="en-US" sz="12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PO Box Annual Renewal</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dirty="0" smtClean="0">
                          <a:solidFill>
                            <a:srgbClr val="000000"/>
                          </a:solidFill>
                          <a:effectLst/>
                          <a:latin typeface="Arial" panose="020B0604020202020204" pitchFamily="34" charset="0"/>
                          <a:cs typeface="Arial" panose="020B0604020202020204" pitchFamily="34" charset="0"/>
                        </a:rPr>
                        <a:t>70.00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 </a:t>
                      </a:r>
                    </a:p>
                  </a:txBody>
                  <a:tcPr marL="4787" marR="4787" marT="4787" marB="0" anchor="ctr"/>
                </a:tc>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 </a:t>
                      </a:r>
                    </a:p>
                  </a:txBody>
                  <a:tcPr marL="4787" marR="4787" marT="4787" marB="0" anchor="ctr"/>
                </a:tc>
              </a:tr>
              <a:tr h="192513">
                <a:tc>
                  <a:txBody>
                    <a:bodyPr/>
                    <a:lstStyle/>
                    <a:p>
                      <a:pPr algn="l" fontAlgn="t"/>
                      <a:r>
                        <a:rPr lang="en-US" sz="1100" b="0" i="0" u="none" strike="noStrike" dirty="0">
                          <a:solidFill>
                            <a:srgbClr val="000000"/>
                          </a:solidFill>
                          <a:effectLst/>
                          <a:latin typeface="Arial" panose="020B0604020202020204" pitchFamily="34" charset="0"/>
                          <a:cs typeface="Arial" panose="020B0604020202020204" pitchFamily="34" charset="0"/>
                        </a:rPr>
                        <a:t>E.coli Test (Nashoba Analytical) </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350.00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ctr"/>
                      <a:r>
                        <a:rPr lang="en-US" sz="1200" b="1" i="0" u="none" strike="noStrike" dirty="0">
                          <a:solidFill>
                            <a:srgbClr val="000000"/>
                          </a:solidFill>
                          <a:effectLst/>
                          <a:latin typeface="Arial" panose="020B0604020202020204" pitchFamily="34" charset="0"/>
                          <a:cs typeface="Arial" panose="020B0604020202020204" pitchFamily="34" charset="0"/>
                        </a:rPr>
                        <a:t>TOTAL INCOME</a:t>
                      </a:r>
                    </a:p>
                  </a:txBody>
                  <a:tcPr marL="4787" marR="4787" marT="4787" marB="0" anchor="ctr"/>
                </a:tc>
                <a:tc>
                  <a:txBody>
                    <a:bodyPr/>
                    <a:lstStyle/>
                    <a:p>
                      <a:pPr algn="l" fontAlgn="b"/>
                      <a:r>
                        <a:rPr lang="en-US" sz="1200" b="1" i="0" u="none" strike="noStrike" kern="1200" dirty="0" smtClean="0">
                          <a:solidFill>
                            <a:srgbClr val="000000"/>
                          </a:solidFill>
                          <a:effectLst/>
                          <a:latin typeface="Arial" panose="020B0604020202020204" pitchFamily="34" charset="0"/>
                          <a:ea typeface="+mn-ea"/>
                          <a:cs typeface="Arial" panose="020B0604020202020204" pitchFamily="34" charset="0"/>
                        </a:rPr>
                        <a:t>$  100,659.00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r>
              <a:tr h="200010">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Web Site Hosting Renewal</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175.00 </a:t>
                      </a: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endParaRPr lang="en-US" dirty="0"/>
                    </a:p>
                  </a:txBody>
                  <a:tcPr marL="4787" marR="4787" marT="4787" marB="0" anchor="ctr"/>
                </a:tc>
                <a:tc>
                  <a:txBody>
                    <a:bodyPr/>
                    <a:lstStyle/>
                    <a:p>
                      <a:endParaRPr lang="en-US" dirty="0"/>
                    </a:p>
                  </a:txBody>
                  <a:tcPr marL="4787" marR="4787" marT="4787" marB="0" anchor="ctr"/>
                </a:tc>
              </a:tr>
              <a:tr h="186581">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Tax Accountant</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800.00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endParaRPr lang="en-US" dirty="0"/>
                    </a:p>
                  </a:txBody>
                  <a:tcPr marL="4787" marR="4787" marT="4787" marB="0" anchor="ctr"/>
                </a:tc>
                <a:tc>
                  <a:txBody>
                    <a:bodyPr/>
                    <a:lstStyle/>
                    <a:p>
                      <a:endParaRPr lang="en-US" dirty="0"/>
                    </a:p>
                  </a:txBody>
                  <a:tcPr marL="4787" marR="4787" marT="4787" marB="0" anchor="ctr"/>
                </a:tc>
              </a:tr>
              <a:tr h="192513">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Mailings/Meeting Supplies </a:t>
                      </a:r>
                    </a:p>
                  </a:txBody>
                  <a:tcPr marL="4787" marR="4787" marT="4787" marB="0" anchor="ctr"/>
                </a:tc>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500.00 </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Spring Cleanup/Annual Beach Party</a:t>
                      </a:r>
                    </a:p>
                  </a:txBody>
                  <a:tcPr marL="4787" marR="4787" marT="4787" marB="0" anchor="ctr"/>
                </a:tc>
                <a:tc>
                  <a:txBody>
                    <a:bodyPr/>
                    <a:lstStyle/>
                    <a:p>
                      <a:pPr algn="l" fontAlgn="b"/>
                      <a:r>
                        <a:rPr lang="en-US" sz="1100" b="0" i="0" u="sng" strike="noStrike"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     </a:t>
                      </a:r>
                      <a:r>
                        <a:rPr lang="en-US" sz="11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smtClean="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500.00 </a:t>
                      </a: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ctr"/>
                      <a:r>
                        <a:rPr lang="en-US" sz="1200" b="1" i="0" u="none" strike="noStrike" dirty="0">
                          <a:solidFill>
                            <a:srgbClr val="000000"/>
                          </a:solidFill>
                          <a:effectLst/>
                          <a:latin typeface="Arial" panose="020B0604020202020204" pitchFamily="34" charset="0"/>
                          <a:cs typeface="Arial" panose="020B0604020202020204" pitchFamily="34" charset="0"/>
                        </a:rPr>
                        <a:t>TOTAL OPERATING EXPENSES</a:t>
                      </a:r>
                    </a:p>
                  </a:txBody>
                  <a:tcPr marL="4787" marR="4787" marT="4787" marB="0" anchor="ctr"/>
                </a:tc>
                <a:tc>
                  <a:txBody>
                    <a:bodyPr/>
                    <a:lstStyle/>
                    <a:p>
                      <a:pPr algn="l" fontAlgn="b"/>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 $    </a:t>
                      </a:r>
                      <a:r>
                        <a:rPr lang="en-US" sz="1200" b="1" i="0" u="none" strike="noStrike" kern="1200" dirty="0" smtClean="0">
                          <a:solidFill>
                            <a:srgbClr val="000000"/>
                          </a:solidFill>
                          <a:effectLst/>
                          <a:latin typeface="Arial" panose="020B0604020202020204" pitchFamily="34" charset="0"/>
                          <a:ea typeface="+mn-ea"/>
                          <a:cs typeface="Arial" panose="020B0604020202020204" pitchFamily="34" charset="0"/>
                        </a:rPr>
                        <a:t>  19,230.75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255467">
                <a:tc>
                  <a:txBody>
                    <a:bodyPr/>
                    <a:lstStyle/>
                    <a:p>
                      <a:pPr marL="0" algn="ctr" defTabSz="914400" rtl="0" eaLnBrk="1" fontAlgn="b" latinLnBrk="0" hangingPunct="1"/>
                      <a:r>
                        <a:rPr lang="en-US" sz="1600" u="none" strike="noStrike" kern="1200" dirty="0">
                          <a:solidFill>
                            <a:schemeClr val="tx1"/>
                          </a:solidFill>
                          <a:effectLst/>
                          <a:latin typeface="Arial" panose="020B0604020202020204" pitchFamily="34" charset="0"/>
                          <a:ea typeface="+mn-ea"/>
                          <a:cs typeface="Arial" panose="020B0604020202020204" pitchFamily="34" charset="0"/>
                        </a:rPr>
                        <a:t>MAINTENANCE &amp; IMPROVEMENTS</a:t>
                      </a:r>
                    </a:p>
                  </a:txBody>
                  <a:tcPr marL="3536" marR="3536" marT="3536"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u="none" strike="noStrike" dirty="0" smtClean="0">
                          <a:effectLst/>
                          <a:latin typeface="Arial" panose="020B0604020202020204" pitchFamily="34" charset="0"/>
                          <a:cs typeface="Arial" panose="020B0604020202020204" pitchFamily="34" charset="0"/>
                        </a:rPr>
                        <a:t>BUDGET</a:t>
                      </a:r>
                      <a:r>
                        <a:rPr lang="en-US" sz="1600" u="none" strike="noStrike" kern="1200" dirty="0" smtClean="0">
                          <a:solidFill>
                            <a:schemeClr val="tx1"/>
                          </a:solidFill>
                          <a:effectLst/>
                          <a:latin typeface="Arial" panose="020B0604020202020204" pitchFamily="34" charset="0"/>
                          <a:ea typeface="+mn-ea"/>
                          <a:cs typeface="Arial" panose="020B0604020202020204" pitchFamily="34" charset="0"/>
                        </a:rPr>
                        <a:t>   </a:t>
                      </a:r>
                      <a:endParaRPr lang="en-US" sz="1600" u="none" strike="noStrike" kern="1200" dirty="0">
                        <a:solidFill>
                          <a:schemeClr val="tx1"/>
                        </a:solidFill>
                        <a:effectLst/>
                        <a:latin typeface="Arial" panose="020B0604020202020204" pitchFamily="34" charset="0"/>
                        <a:ea typeface="+mn-ea"/>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Lodge cleaning &amp; supplies</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200.00 </a:t>
                      </a:r>
                    </a:p>
                  </a:txBody>
                  <a:tcPr marL="4787" marR="4787" marT="4787" marB="0" anchor="ct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General Repairs &amp; Maintenance</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smtClean="0">
                          <a:solidFill>
                            <a:srgbClr val="000000"/>
                          </a:solidFill>
                          <a:effectLst/>
                          <a:latin typeface="Arial" panose="020B0604020202020204" pitchFamily="34" charset="0"/>
                          <a:cs typeface="Arial" panose="020B0604020202020204" pitchFamily="34" charset="0"/>
                        </a:rPr>
                        <a:t>3,000.00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Fuel / Supplies for Mowing, etc.</a:t>
                      </a:r>
                    </a:p>
                  </a:txBody>
                  <a:tcPr marL="4787" marR="4787" marT="4787" marB="0" anchor="ctr"/>
                </a:tc>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 $  </a:t>
                      </a:r>
                      <a:r>
                        <a:rPr lang="en-US" sz="1200" b="0" i="0" u="none" strike="noStrike" dirty="0" smtClean="0">
                          <a:solidFill>
                            <a:srgbClr val="000000"/>
                          </a:solidFill>
                          <a:effectLst/>
                          <a:latin typeface="Arial" panose="020B0604020202020204" pitchFamily="34" charset="0"/>
                          <a:cs typeface="Arial" panose="020B0604020202020204" pitchFamily="34" charset="0"/>
                        </a:rPr>
                        <a:t>        </a:t>
                      </a:r>
                      <a:r>
                        <a:rPr lang="en-US" sz="1200" b="0" i="0" u="none" strike="noStrike" dirty="0">
                          <a:solidFill>
                            <a:srgbClr val="000000"/>
                          </a:solidFill>
                          <a:effectLst/>
                          <a:latin typeface="Arial" panose="020B0604020202020204" pitchFamily="34" charset="0"/>
                          <a:cs typeface="Arial" panose="020B0604020202020204" pitchFamily="34" charset="0"/>
                        </a:rPr>
                        <a:t>100.00 </a:t>
                      </a: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r>
                        <a:rPr lang="fr-FR" sz="1200" b="0" i="0" u="none" strike="noStrike" dirty="0" smtClean="0">
                          <a:solidFill>
                            <a:srgbClr val="000000"/>
                          </a:solidFill>
                          <a:effectLst/>
                          <a:latin typeface="Arial" panose="020B0604020202020204" pitchFamily="34" charset="0"/>
                          <a:cs typeface="Arial" panose="020B0604020202020204" pitchFamily="34" charset="0"/>
                        </a:rPr>
                        <a:t>Swing set</a:t>
                      </a:r>
                      <a:r>
                        <a:rPr lang="fr-FR" sz="1200" b="0" i="0" u="none" strike="noStrike" baseline="0" dirty="0" smtClean="0">
                          <a:solidFill>
                            <a:srgbClr val="000000"/>
                          </a:solidFill>
                          <a:effectLst/>
                          <a:latin typeface="Arial" panose="020B0604020202020204" pitchFamily="34" charset="0"/>
                          <a:cs typeface="Arial" panose="020B0604020202020204" pitchFamily="34" charset="0"/>
                        </a:rPr>
                        <a:t> for Beach</a:t>
                      </a:r>
                      <a:endParaRPr lang="fr-FR"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r>
                        <a:rPr lang="en-US" sz="1200" b="0" i="0" u="none" strike="noStrike" dirty="0" smtClean="0">
                          <a:solidFill>
                            <a:srgbClr val="000000"/>
                          </a:solidFill>
                          <a:effectLst/>
                          <a:latin typeface="Arial" panose="020B0604020202020204" pitchFamily="34" charset="0"/>
                          <a:cs typeface="Arial" panose="020B0604020202020204" pitchFamily="34" charset="0"/>
                        </a:rPr>
                        <a:t> $       5,350.00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220329">
                <a:tc>
                  <a:txBody>
                    <a:bodyPr/>
                    <a:lstStyle/>
                    <a:p>
                      <a:pPr algn="l" fontAlgn="ctr"/>
                      <a:r>
                        <a:rPr lang="en-US" sz="1200" b="1" i="0" u="none" strike="noStrike" dirty="0">
                          <a:solidFill>
                            <a:srgbClr val="000000"/>
                          </a:solidFill>
                          <a:effectLst/>
                          <a:latin typeface="Arial" panose="020B0604020202020204" pitchFamily="34" charset="0"/>
                          <a:cs typeface="Arial" panose="020B0604020202020204" pitchFamily="34" charset="0"/>
                        </a:rPr>
                        <a:t>TOT. MAINTENANCE &amp; IMPROVEMENTS</a:t>
                      </a:r>
                    </a:p>
                  </a:txBody>
                  <a:tcPr marL="4787" marR="4787" marT="4787" marB="0" anchor="ctr"/>
                </a:tc>
                <a:tc>
                  <a:txBody>
                    <a:bodyPr/>
                    <a:lstStyle/>
                    <a:p>
                      <a:pPr algn="l" fontAlgn="ctr"/>
                      <a:r>
                        <a:rPr lang="en-US" sz="1200" b="1" i="0" u="none" strike="noStrike" dirty="0">
                          <a:solidFill>
                            <a:srgbClr val="000000"/>
                          </a:solidFill>
                          <a:effectLst/>
                          <a:latin typeface="Arial" panose="020B0604020202020204" pitchFamily="34" charset="0"/>
                          <a:cs typeface="Arial" panose="020B0604020202020204" pitchFamily="34" charset="0"/>
                        </a:rPr>
                        <a:t> </a:t>
                      </a:r>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   </a:t>
                      </a:r>
                      <a:r>
                        <a:rPr lang="en-US" sz="1200" b="1" i="0" u="none" strike="noStrike" kern="1200" dirty="0" smtClean="0">
                          <a:solidFill>
                            <a:srgbClr val="000000"/>
                          </a:solidFill>
                          <a:effectLst/>
                          <a:latin typeface="Arial" panose="020B0604020202020204" pitchFamily="34" charset="0"/>
                          <a:ea typeface="+mn-ea"/>
                          <a:cs typeface="Arial" panose="020B0604020202020204" pitchFamily="34" charset="0"/>
                        </a:rPr>
                        <a:t>    8,650.00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2513">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1" i="0" u="sng"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r>
                        <a:rPr lang="en-US" sz="1200" u="none" strike="noStrike" dirty="0">
                          <a:effectLst/>
                          <a:latin typeface="Arial" panose="020B0604020202020204" pitchFamily="34" charset="0"/>
                          <a:cs typeface="Arial" panose="020B0604020202020204" pitchFamily="34" charset="0"/>
                        </a:rPr>
                        <a:t>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r h="196201">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TOTAL EXPENSES</a:t>
                      </a:r>
                    </a:p>
                  </a:txBody>
                  <a:tcPr marL="4787" marR="4787" marT="4787" marB="0" anchor="ctr"/>
                </a:tc>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 </a:t>
                      </a:r>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    </a:t>
                      </a:r>
                      <a:r>
                        <a:rPr lang="en-US" sz="1200" b="1" i="0" u="none" strike="noStrike" kern="1200" dirty="0" smtClean="0">
                          <a:solidFill>
                            <a:srgbClr val="000000"/>
                          </a:solidFill>
                          <a:effectLst/>
                          <a:latin typeface="Arial" panose="020B0604020202020204" pitchFamily="34" charset="0"/>
                          <a:ea typeface="+mn-ea"/>
                          <a:cs typeface="Arial" panose="020B0604020202020204" pitchFamily="34" charset="0"/>
                        </a:rPr>
                        <a:t> 27,880.75 </a:t>
                      </a:r>
                      <a:endParaRPr lang="en-U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787" marR="4787" marT="4787"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3536" marR="3536" marT="3536"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ctrTitle"/>
          </p:nvPr>
        </p:nvSpPr>
        <p:spPr>
          <a:xfrm>
            <a:off x="685800" y="2206625"/>
            <a:ext cx="7848600" cy="2060575"/>
          </a:xfrm>
        </p:spPr>
        <p:txBody>
          <a:bodyPr/>
          <a:lstStyle/>
          <a:p>
            <a:pPr eaLnBrk="1" hangingPunct="1"/>
            <a:r>
              <a:rPr lang="en-US" altLang="en-US" dirty="0" smtClean="0"/>
              <a:t>Treasurer’s Report</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229600" cy="1143000"/>
          </a:xfrm>
        </p:spPr>
        <p:txBody>
          <a:bodyPr/>
          <a:lstStyle/>
          <a:p>
            <a:r>
              <a:rPr lang="en-US" dirty="0" smtClean="0"/>
              <a:t>Voting</a:t>
            </a:r>
            <a:endParaRPr lang="en-US" dirty="0"/>
          </a:p>
        </p:txBody>
      </p:sp>
      <p:sp>
        <p:nvSpPr>
          <p:cNvPr id="3" name="Content Placeholder 2"/>
          <p:cNvSpPr>
            <a:spLocks noGrp="1"/>
          </p:cNvSpPr>
          <p:nvPr>
            <p:ph idx="1"/>
          </p:nvPr>
        </p:nvSpPr>
        <p:spPr>
          <a:xfrm>
            <a:off x="533400" y="2667001"/>
            <a:ext cx="8153400" cy="2286000"/>
          </a:xfrm>
        </p:spPr>
        <p:txBody>
          <a:bodyPr/>
          <a:lstStyle/>
          <a:p>
            <a:r>
              <a:rPr lang="en-US" dirty="0" smtClean="0"/>
              <a:t>2024-2025 Annual Maintenance and Deed Assessment Fee</a:t>
            </a:r>
          </a:p>
          <a:p>
            <a:r>
              <a:rPr lang="en-US" dirty="0" smtClean="0"/>
              <a:t>PPOA Board of Directors</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80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667001"/>
            <a:ext cx="8153400" cy="2286000"/>
          </a:xfrm>
        </p:spPr>
        <p:txBody>
          <a:bodyPr/>
          <a:lstStyle/>
          <a:p>
            <a:pPr marL="0" indent="0">
              <a:buNone/>
            </a:pPr>
            <a:r>
              <a:rPr lang="en-US" dirty="0" smtClean="0"/>
              <a:t>2024-2025 Annual Maintenance and Deed Assessment Fee. Current fee is just $200 per year.</a:t>
            </a:r>
          </a:p>
          <a:p>
            <a:pPr marL="0" indent="0">
              <a:buNone/>
            </a:pPr>
            <a:r>
              <a:rPr lang="en-US" dirty="0" smtClean="0"/>
              <a:t>Board of Directors recommendation: Keep the fee at $200 per year.</a:t>
            </a:r>
          </a:p>
          <a:p>
            <a:pPr marL="0" indent="0">
              <a:buNone/>
            </a:pPr>
            <a:endParaRPr lang="en-US"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83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151"/>
          <p:cNvSpPr>
            <a:spLocks noGrp="1"/>
          </p:cNvSpPr>
          <p:nvPr>
            <p:ph type="title"/>
          </p:nvPr>
        </p:nvSpPr>
        <p:spPr>
          <a:xfrm>
            <a:off x="304799" y="1524000"/>
            <a:ext cx="8583613" cy="838200"/>
          </a:xfrm>
        </p:spPr>
        <p:txBody>
          <a:bodyPr/>
          <a:lstStyle/>
          <a:p>
            <a:pPr eaLnBrk="1" hangingPunct="1"/>
            <a:r>
              <a:rPr lang="en-US" altLang="en-US" dirty="0" smtClean="0"/>
              <a:t>Vote For PPOA Board Of Directors </a:t>
            </a:r>
          </a:p>
        </p:txBody>
      </p:sp>
      <p:sp>
        <p:nvSpPr>
          <p:cNvPr id="43011" name="Content Placeholder 1"/>
          <p:cNvSpPr>
            <a:spLocks noGrp="1"/>
          </p:cNvSpPr>
          <p:nvPr>
            <p:ph idx="1"/>
          </p:nvPr>
        </p:nvSpPr>
        <p:spPr>
          <a:xfrm>
            <a:off x="304800" y="2286000"/>
            <a:ext cx="8507413" cy="3429000"/>
          </a:xfrm>
        </p:spPr>
        <p:txBody>
          <a:bodyPr/>
          <a:lstStyle/>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PPOA Members vote for the Board of Directors. The BOD elects the officers at the following monthly meeting.</a:t>
            </a: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Current elected board and current positions:</a:t>
            </a:r>
          </a:p>
          <a:p>
            <a:pPr marL="301625" lvl="1" indent="0" defTabSz="822325" eaLnBrk="1" hangingPunct="1">
              <a:spcBef>
                <a:spcPts val="600"/>
              </a:spcBef>
              <a:buClr>
                <a:srgbClr val="376092"/>
              </a:buClr>
              <a:buNone/>
              <a:defRPr/>
            </a:pPr>
            <a:r>
              <a:rPr lang="en-US" altLang="en-US" sz="1800" b="1" dirty="0">
                <a:latin typeface="Arial" panose="020B0604020202020204" pitchFamily="34" charset="0"/>
                <a:cs typeface="Arial" panose="020B0604020202020204" pitchFamily="34" charset="0"/>
              </a:rPr>
              <a:t>	</a:t>
            </a:r>
            <a:r>
              <a:rPr lang="en-US" altLang="en-US" sz="1800" b="1" dirty="0" smtClean="0">
                <a:latin typeface="Arial" panose="020B0604020202020204" pitchFamily="34" charset="0"/>
                <a:cs typeface="Arial" panose="020B0604020202020204" pitchFamily="34" charset="0"/>
              </a:rPr>
              <a:t>President</a:t>
            </a:r>
            <a:r>
              <a:rPr lang="en-US" altLang="en-US" sz="1800" b="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Bill Homans </a:t>
            </a:r>
            <a:r>
              <a:rPr lang="en-US" altLang="en-US" sz="1800" b="1" dirty="0" smtClean="0">
                <a:latin typeface="Arial" panose="020B0604020202020204" pitchFamily="34" charset="0"/>
                <a:cs typeface="Arial" panose="020B0604020202020204" pitchFamily="34" charset="0"/>
              </a:rPr>
              <a:t>(Expires 2023</a:t>
            </a:r>
            <a:r>
              <a:rPr lang="en-US" altLang="en-US" sz="1800" b="1" dirty="0">
                <a:latin typeface="Arial" panose="020B0604020202020204" pitchFamily="34" charset="0"/>
                <a:cs typeface="Arial" panose="020B0604020202020204" pitchFamily="34" charset="0"/>
              </a:rPr>
              <a:t>)</a:t>
            </a: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	Treasurer</a:t>
            </a:r>
            <a:r>
              <a:rPr lang="en-US" altLang="en-US" sz="1800" b="1" dirty="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Gail Orciuch</a:t>
            </a:r>
            <a:endParaRPr lang="en-US" altLang="en-US" sz="1800" dirty="0">
              <a:latin typeface="Arial" panose="020B0604020202020204" pitchFamily="34" charset="0"/>
              <a:cs typeface="Arial" panose="020B0604020202020204" pitchFamily="34" charset="0"/>
            </a:endParaRP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	Clerk</a:t>
            </a:r>
            <a:r>
              <a:rPr lang="en-US" altLang="en-US" sz="1800" b="1" dirty="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Dennis Majikas </a:t>
            </a:r>
            <a:r>
              <a:rPr lang="en-US" altLang="en-US" sz="1800" b="1" dirty="0" smtClean="0">
                <a:latin typeface="Arial" panose="020B0604020202020204" pitchFamily="34" charset="0"/>
                <a:cs typeface="Arial" panose="020B0604020202020204" pitchFamily="34" charset="0"/>
              </a:rPr>
              <a:t>(Exp. 2023) </a:t>
            </a:r>
            <a:r>
              <a:rPr lang="en-US" altLang="en-US" sz="1800" dirty="0" smtClean="0">
                <a:latin typeface="Arial" panose="020B0604020202020204" pitchFamily="34" charset="0"/>
                <a:cs typeface="Arial" panose="020B0604020202020204" pitchFamily="34" charset="0"/>
              </a:rPr>
              <a:t>/ Jim Ellis Assistant</a:t>
            </a:r>
            <a:endParaRPr lang="en-US" altLang="en-US" sz="1800" b="1" dirty="0" smtClean="0">
              <a:latin typeface="Arial" panose="020B0604020202020204" pitchFamily="34" charset="0"/>
              <a:cs typeface="Arial" panose="020B0604020202020204" pitchFamily="34" charset="0"/>
            </a:endParaRP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	Directors: </a:t>
            </a:r>
            <a:r>
              <a:rPr lang="en-US" sz="1800" dirty="0" smtClean="0">
                <a:latin typeface="Arial" panose="020B0604020202020204" pitchFamily="34" charset="0"/>
                <a:cs typeface="Arial" panose="020B0604020202020204" pitchFamily="34" charset="0"/>
              </a:rPr>
              <a:t>Josh </a:t>
            </a:r>
            <a:r>
              <a:rPr lang="en-US" sz="1800" dirty="0">
                <a:latin typeface="Arial" panose="020B0604020202020204" pitchFamily="34" charset="0"/>
                <a:cs typeface="Arial" panose="020B0604020202020204" pitchFamily="34" charset="0"/>
              </a:rPr>
              <a:t>Adams </a:t>
            </a:r>
            <a:r>
              <a:rPr lang="en-US" sz="1800" dirty="0" smtClean="0">
                <a:latin typeface="Arial" panose="020B0604020202020204" pitchFamily="34" charset="0"/>
                <a:cs typeface="Arial" panose="020B0604020202020204" pitchFamily="34" charset="0"/>
              </a:rPr>
              <a:t>(Exp. 2024)  Dave </a:t>
            </a:r>
            <a:r>
              <a:rPr lang="en-US" sz="1800" dirty="0">
                <a:latin typeface="Arial" panose="020B0604020202020204" pitchFamily="34" charset="0"/>
                <a:cs typeface="Arial" panose="020B0604020202020204" pitchFamily="34" charset="0"/>
              </a:rPr>
              <a:t>Blad </a:t>
            </a:r>
            <a:r>
              <a:rPr lang="en-US" sz="1800" b="1" dirty="0" smtClean="0">
                <a:latin typeface="Arial" panose="020B0604020202020204" pitchFamily="34" charset="0"/>
                <a:cs typeface="Arial" panose="020B0604020202020204" pitchFamily="34" charset="0"/>
              </a:rPr>
              <a:t>(Exp. 2023)</a:t>
            </a:r>
            <a:r>
              <a:rPr lang="en-US" sz="1800" dirty="0" smtClean="0">
                <a:latin typeface="Arial" panose="020B0604020202020204" pitchFamily="34" charset="0"/>
                <a:cs typeface="Arial" panose="020B0604020202020204" pitchFamily="34" charset="0"/>
              </a:rPr>
              <a:t> Bob Brooks </a:t>
            </a:r>
            <a:r>
              <a:rPr lang="en-US" sz="1800" b="1" dirty="0" smtClean="0">
                <a:latin typeface="Arial" panose="020B0604020202020204" pitchFamily="34" charset="0"/>
                <a:cs typeface="Arial" panose="020B0604020202020204" pitchFamily="34" charset="0"/>
              </a:rPr>
              <a:t>(Exp. 2023)</a:t>
            </a:r>
            <a:r>
              <a:rPr lang="en-US" sz="1800" b="1"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John </a:t>
            </a:r>
            <a:r>
              <a:rPr lang="en-US" sz="1800" dirty="0">
                <a:latin typeface="Arial" panose="020B0604020202020204" pitchFamily="34" charset="0"/>
                <a:cs typeface="Arial" panose="020B0604020202020204" pitchFamily="34" charset="0"/>
              </a:rPr>
              <a:t>Day </a:t>
            </a:r>
            <a:r>
              <a:rPr lang="en-US" sz="1800" b="1" dirty="0" smtClean="0">
                <a:latin typeface="Arial" panose="020B0604020202020204" pitchFamily="34" charset="0"/>
                <a:cs typeface="Arial" panose="020B0604020202020204" pitchFamily="34" charset="0"/>
              </a:rPr>
              <a:t>(Exp. 2023</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Jeanne </a:t>
            </a:r>
            <a:r>
              <a:rPr lang="en-US" sz="1800" dirty="0">
                <a:latin typeface="Arial" panose="020B0604020202020204" pitchFamily="34" charset="0"/>
                <a:cs typeface="Arial" panose="020B0604020202020204" pitchFamily="34" charset="0"/>
              </a:rPr>
              <a:t>Carter </a:t>
            </a:r>
            <a:r>
              <a:rPr lang="en-US" sz="1800" dirty="0" smtClean="0">
                <a:latin typeface="Arial" panose="020B0604020202020204" pitchFamily="34" charset="0"/>
                <a:cs typeface="Arial" panose="020B0604020202020204" pitchFamily="34" charset="0"/>
              </a:rPr>
              <a:t>(Exp. 2024) Lee </a:t>
            </a:r>
            <a:r>
              <a:rPr lang="en-US" sz="1800" dirty="0">
                <a:latin typeface="Arial" panose="020B0604020202020204" pitchFamily="34" charset="0"/>
                <a:cs typeface="Arial" panose="020B0604020202020204" pitchFamily="34" charset="0"/>
              </a:rPr>
              <a:t>Carter </a:t>
            </a:r>
            <a:r>
              <a:rPr lang="en-US" sz="1800" dirty="0" smtClean="0">
                <a:latin typeface="Arial" panose="020B0604020202020204" pitchFamily="34" charset="0"/>
                <a:cs typeface="Arial" panose="020B0604020202020204" pitchFamily="34" charset="0"/>
              </a:rPr>
              <a:t>(Exp. 2024) Bill </a:t>
            </a:r>
            <a:r>
              <a:rPr lang="en-US" sz="1800" dirty="0">
                <a:latin typeface="Arial" panose="020B0604020202020204" pitchFamily="34" charset="0"/>
                <a:cs typeface="Arial" panose="020B0604020202020204" pitchFamily="34" charset="0"/>
              </a:rPr>
              <a:t>Poudrier </a:t>
            </a:r>
            <a:r>
              <a:rPr lang="en-US" sz="1800" b="1" dirty="0" smtClean="0">
                <a:latin typeface="Arial" panose="020B0604020202020204" pitchFamily="34" charset="0"/>
                <a:cs typeface="Arial" panose="020B0604020202020204" pitchFamily="34" charset="0"/>
              </a:rPr>
              <a:t>(Exp. 2023</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Associate</a:t>
            </a:r>
            <a:r>
              <a:rPr lang="en-US" altLang="en-US" sz="1800" b="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Jim </a:t>
            </a:r>
            <a:r>
              <a:rPr lang="en-US" altLang="en-US" sz="1800" dirty="0" smtClean="0">
                <a:latin typeface="Arial" panose="020B0604020202020204" pitchFamily="34" charset="0"/>
                <a:cs typeface="Arial" panose="020B0604020202020204" pitchFamily="34" charset="0"/>
              </a:rPr>
              <a:t>Ellis, Tim Humphrey</a:t>
            </a:r>
            <a:endParaRPr lang="en-US" altLang="en-US" sz="1800" dirty="0">
              <a:latin typeface="Arial" panose="020B0604020202020204" pitchFamily="34" charset="0"/>
              <a:cs typeface="Arial" panose="020B0604020202020204" pitchFamily="34" charset="0"/>
            </a:endParaRPr>
          </a:p>
          <a:p>
            <a:pPr marL="301625" lvl="1" indent="0" defTabSz="822325" eaLnBrk="1" hangingPunct="1">
              <a:spcBef>
                <a:spcPts val="600"/>
              </a:spcBef>
              <a:buClr>
                <a:srgbClr val="376092"/>
              </a:buClr>
              <a:buNone/>
              <a:defRPr/>
            </a:pPr>
            <a:r>
              <a:rPr lang="en-US" altLang="en-US" sz="1800" b="1" dirty="0" smtClean="0">
                <a:latin typeface="Arial" panose="020B0604020202020204" pitchFamily="34" charset="0"/>
                <a:cs typeface="Arial" panose="020B0604020202020204" pitchFamily="34" charset="0"/>
              </a:rPr>
              <a:t>Webmaster:</a:t>
            </a:r>
            <a:r>
              <a:rPr lang="en-US" altLang="en-US" sz="1800" dirty="0" smtClean="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Brendon </a:t>
            </a:r>
            <a:r>
              <a:rPr lang="en-US" altLang="en-US" sz="1800" dirty="0" smtClean="0">
                <a:latin typeface="Arial" panose="020B0604020202020204" pitchFamily="34" charset="0"/>
                <a:cs typeface="Arial" panose="020B0604020202020204" pitchFamily="34" charset="0"/>
              </a:rPr>
              <a:t>Toupense</a:t>
            </a:r>
          </a:p>
          <a:p>
            <a:pPr marL="301625" lvl="1" indent="0" algn="ctr" defTabSz="822325" eaLnBrk="1" hangingPunct="1">
              <a:spcBef>
                <a:spcPts val="600"/>
              </a:spcBef>
              <a:buClr>
                <a:srgbClr val="376092"/>
              </a:buClr>
              <a:buNone/>
              <a:defRPr/>
            </a:pPr>
            <a:r>
              <a:rPr lang="en-US" altLang="en-US" sz="2400" b="1" dirty="0" smtClean="0">
                <a:latin typeface="Arial" panose="020B0604020202020204" pitchFamily="34" charset="0"/>
                <a:cs typeface="Arial" panose="020B0604020202020204" pitchFamily="34" charset="0"/>
              </a:rPr>
              <a:t>In addition to the BOD, volunteers </a:t>
            </a:r>
            <a:r>
              <a:rPr lang="en-US" altLang="en-US" sz="2400" b="1" dirty="0">
                <a:latin typeface="Arial" panose="020B0604020202020204" pitchFamily="34" charset="0"/>
                <a:cs typeface="Arial" panose="020B0604020202020204" pitchFamily="34" charset="0"/>
              </a:rPr>
              <a:t>are </a:t>
            </a:r>
            <a:r>
              <a:rPr lang="en-US" altLang="en-US" sz="2400" b="1" dirty="0" smtClean="0">
                <a:latin typeface="Arial" panose="020B0604020202020204" pitchFamily="34" charset="0"/>
                <a:cs typeface="Arial" panose="020B0604020202020204" pitchFamily="34" charset="0"/>
              </a:rPr>
              <a:t>always needed and much appreciated.</a:t>
            </a:r>
            <a:endParaRPr lang="en-US" altLang="en-US" sz="2400" dirty="0" smtClean="0">
              <a:latin typeface="Arial" panose="020B0604020202020204" pitchFamily="34" charset="0"/>
              <a:cs typeface="Arial" panose="020B0604020202020204" pitchFamily="34" charset="0"/>
            </a:endParaRPr>
          </a:p>
          <a:p>
            <a:pPr defTabSz="822325" eaLnBrk="1" hangingPunct="1">
              <a:defRPr/>
            </a:pPr>
            <a:endParaRPr lang="en-US" altLang="en-US" dirty="0" smtClean="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Dates to Remember</a:t>
            </a:r>
            <a:endParaRPr lang="en-US" dirty="0"/>
          </a:p>
        </p:txBody>
      </p:sp>
      <p:sp>
        <p:nvSpPr>
          <p:cNvPr id="3" name="Content Placeholder 2"/>
          <p:cNvSpPr>
            <a:spLocks noGrp="1"/>
          </p:cNvSpPr>
          <p:nvPr>
            <p:ph idx="1"/>
          </p:nvPr>
        </p:nvSpPr>
        <p:spPr/>
        <p:txBody>
          <a:bodyPr/>
          <a:lstStyle/>
          <a:p>
            <a:r>
              <a:rPr lang="en-US" dirty="0" smtClean="0"/>
              <a:t>August 19, 2023  		Annual Beach Party</a:t>
            </a:r>
          </a:p>
          <a:p>
            <a:r>
              <a:rPr lang="en-US" dirty="0" smtClean="0"/>
              <a:t>September 9, 2023 		Fall Clean-Up</a:t>
            </a:r>
          </a:p>
          <a:p>
            <a:r>
              <a:rPr lang="en-US" dirty="0" smtClean="0"/>
              <a:t>April 1, 2024        		Annual Dues Due</a:t>
            </a:r>
          </a:p>
          <a:p>
            <a:r>
              <a:rPr lang="en-US" dirty="0" smtClean="0"/>
              <a:t>May 5, 2024         		Annual Meeting</a:t>
            </a:r>
          </a:p>
          <a:p>
            <a:r>
              <a:rPr lang="en-US" dirty="0" smtClean="0"/>
              <a:t>May 18, 2024	     		Spring Clean-Up</a:t>
            </a:r>
          </a:p>
          <a:p>
            <a:endParaRPr lang="en-US" dirty="0"/>
          </a:p>
          <a:p>
            <a:r>
              <a:rPr lang="en-US" dirty="0" smtClean="0"/>
              <a:t>Watch signboards for upcoming Friendship Fireplaces dates!</a:t>
            </a:r>
            <a:endParaRPr lang="en-US" dirty="0"/>
          </a:p>
        </p:txBody>
      </p:sp>
    </p:spTree>
    <p:extLst>
      <p:ext uri="{BB962C8B-B14F-4D97-AF65-F5344CB8AC3E}">
        <p14:creationId xmlns:p14="http://schemas.microsoft.com/office/powerpoint/2010/main" val="286574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smtClean="0"/>
          </a:p>
          <a:p>
            <a:r>
              <a:rPr lang="en-US" dirty="0" smtClean="0"/>
              <a:t>Q &amp; A</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77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155"/>
          <p:cNvSpPr>
            <a:spLocks noGrp="1"/>
          </p:cNvSpPr>
          <p:nvPr>
            <p:ph type="ctrTitle"/>
          </p:nvPr>
        </p:nvSpPr>
        <p:spPr>
          <a:xfrm>
            <a:off x="762000" y="2590800"/>
            <a:ext cx="7772400" cy="1600200"/>
          </a:xfrm>
        </p:spPr>
        <p:txBody>
          <a:bodyPr/>
          <a:lstStyle/>
          <a:p>
            <a:pPr eaLnBrk="1" hangingPunct="1"/>
            <a:r>
              <a:rPr lang="en-US" altLang="en-US" sz="8000" dirty="0" smtClean="0"/>
              <a:t>Thank You</a:t>
            </a: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83613"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Addendum</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7789106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639762"/>
          </a:xfrm>
        </p:spPr>
        <p:txBody>
          <a:bodyPr/>
          <a:lstStyle/>
          <a:p>
            <a:r>
              <a:rPr lang="en-US" sz="4000" u="sng" dirty="0"/>
              <a:t>POND </a:t>
            </a:r>
            <a:r>
              <a:rPr lang="en-US" sz="4000" u="sng" dirty="0" smtClean="0"/>
              <a:t>MAINTENANCE ACCOUNTING</a:t>
            </a:r>
            <a:r>
              <a:rPr lang="en-US" b="1" u="sng" dirty="0">
                <a:solidFill>
                  <a:srgbClr val="000000"/>
                </a:solidFill>
              </a:rPr>
              <a:t/>
            </a:r>
            <a:br>
              <a:rPr lang="en-US" b="1" u="sng" dirty="0">
                <a:solidFill>
                  <a:srgbClr val="000000"/>
                </a:solidFill>
              </a:rPr>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8927887"/>
              </p:ext>
            </p:extLst>
          </p:nvPr>
        </p:nvGraphicFramePr>
        <p:xfrm>
          <a:off x="228600" y="609600"/>
          <a:ext cx="8697248" cy="5960695"/>
        </p:xfrm>
        <a:graphic>
          <a:graphicData uri="http://schemas.openxmlformats.org/drawingml/2006/table">
            <a:tbl>
              <a:tblPr>
                <a:tableStyleId>{C7B018BB-80A7-4F77-B60F-C8B233D01FF8}</a:tableStyleId>
              </a:tblPr>
              <a:tblGrid>
                <a:gridCol w="1123204"/>
                <a:gridCol w="5858880"/>
                <a:gridCol w="1715164"/>
              </a:tblGrid>
              <a:tr h="310691">
                <a:tc>
                  <a:txBody>
                    <a:bodyPr/>
                    <a:lstStyle/>
                    <a:p>
                      <a:pPr algn="ctr" fontAlgn="ctr"/>
                      <a:r>
                        <a:rPr lang="en-US" sz="1200" u="sng" strike="noStrike" dirty="0">
                          <a:effectLst/>
                        </a:rPr>
                        <a:t>DATE</a:t>
                      </a:r>
                      <a:endParaRPr lang="en-US" sz="1200" b="1" i="0" u="sng" strike="noStrike" dirty="0">
                        <a:solidFill>
                          <a:srgbClr val="000000"/>
                        </a:solidFill>
                        <a:effectLst/>
                        <a:latin typeface="Calibri"/>
                      </a:endParaRPr>
                    </a:p>
                  </a:txBody>
                  <a:tcPr marL="3523" marR="3523" marT="3523" marB="0" anchor="ctr"/>
                </a:tc>
                <a:tc>
                  <a:txBody>
                    <a:bodyPr/>
                    <a:lstStyle/>
                    <a:p>
                      <a:pPr algn="ctr" fontAlgn="ctr"/>
                      <a:r>
                        <a:rPr lang="en-US" sz="1200" u="sng" strike="noStrike" dirty="0">
                          <a:effectLst/>
                        </a:rPr>
                        <a:t>POND MAINTENANCE/TREATMENTS </a:t>
                      </a:r>
                      <a:endParaRPr lang="en-US" sz="1200" b="1" i="0" u="sng" strike="noStrike" dirty="0">
                        <a:solidFill>
                          <a:srgbClr val="000000"/>
                        </a:solidFill>
                        <a:effectLst/>
                        <a:latin typeface="Calibri"/>
                      </a:endParaRPr>
                    </a:p>
                  </a:txBody>
                  <a:tcPr marL="3523" marR="3523" marT="3523" marB="0" anchor="ctr"/>
                </a:tc>
                <a:tc>
                  <a:txBody>
                    <a:bodyPr/>
                    <a:lstStyle/>
                    <a:p>
                      <a:pPr algn="ctr" fontAlgn="ctr"/>
                      <a:r>
                        <a:rPr lang="en-US" sz="1200" u="sng" strike="noStrike" dirty="0">
                          <a:effectLst/>
                        </a:rPr>
                        <a:t>AMOUNT:</a:t>
                      </a:r>
                      <a:endParaRPr lang="en-US" sz="1200" b="1" i="0" u="sng" strike="noStrike" dirty="0">
                        <a:solidFill>
                          <a:srgbClr val="000000"/>
                        </a:solidFill>
                        <a:effectLst/>
                        <a:latin typeface="Calibri"/>
                      </a:endParaRPr>
                    </a:p>
                  </a:txBody>
                  <a:tcPr marL="3523" marR="3523" marT="3523" marB="0" anchor="ctr"/>
                </a:tc>
              </a:tr>
              <a:tr h="16482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1/26/2021</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Hydroraking Deposit</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$3,700.00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4/3/2021</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Notice Prep of Intent for CONCOM &amp; MassDEP</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$4,460.00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4/3/2021</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Town/State Filing Fee, Abutter Notifications, Town Legal Notice, Postage</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$804.18</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6/3/2022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Five days Hydroraking</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$5,550.00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6/24/2022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Sonar Treatment on 6/6/22</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$3,852.00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8/7/2022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Sonar Booster Application on 7/13/22</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$2,286.00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1/14/2023</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Weed Treatment on 9/7/2022</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sng" strike="noStrike" dirty="0">
                          <a:effectLst/>
                        </a:rPr>
                        <a:t>$2,286.00</a:t>
                      </a:r>
                      <a:endParaRPr lang="en-US" sz="1200" b="0" i="0" u="sng" strike="noStrike" dirty="0">
                        <a:solidFill>
                          <a:srgbClr val="000000"/>
                        </a:solidFill>
                        <a:effectLst/>
                        <a:latin typeface="Calibri"/>
                      </a:endParaRPr>
                    </a:p>
                  </a:txBody>
                  <a:tcPr marL="3523" marR="3523" marT="3523" marB="0" anchor="b"/>
                </a:tc>
              </a:tr>
              <a:tr h="18090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PAYMENTS PPOA TO SOLITUDE MGMT</a:t>
                      </a:r>
                      <a:endParaRPr lang="en-US" sz="1200" b="1"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$22,938.18</a:t>
                      </a:r>
                      <a:endParaRPr lang="en-US" sz="1200" b="1" i="0" u="none" strike="noStrike" dirty="0">
                        <a:solidFill>
                          <a:srgbClr val="000000"/>
                        </a:solidFill>
                        <a:effectLst/>
                        <a:latin typeface="Calibri"/>
                      </a:endParaRPr>
                    </a:p>
                  </a:txBody>
                  <a:tcPr marL="3523" marR="3523" marT="3523" marB="0" anchor="b"/>
                </a:tc>
              </a:tr>
              <a:tr h="18090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ctr" fontAlgn="b"/>
                      <a:r>
                        <a:rPr lang="en-US" sz="1200" u="none" strike="noStrike" dirty="0">
                          <a:effectLst/>
                        </a:rPr>
                        <a:t> </a:t>
                      </a:r>
                      <a:endParaRPr lang="en-US" sz="1200" b="1"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1"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5/13/2022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Deposit Home Owners Hydroraking</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$4,000.00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9/15/2022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Hyrdroraking payment for Home Owners</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$16,000.00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12/22/2022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Final payment from Home Owners</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$1,350.00</a:t>
                      </a:r>
                      <a:endParaRPr lang="en-US" sz="1200" b="0" i="0" u="none" strike="noStrike" dirty="0">
                        <a:solidFill>
                          <a:srgbClr val="000000"/>
                        </a:solidFill>
                        <a:effectLst/>
                        <a:latin typeface="Calibri"/>
                      </a:endParaRPr>
                    </a:p>
                  </a:txBody>
                  <a:tcPr marL="3523" marR="3523" marT="3523" marB="0" anchor="b"/>
                </a:tc>
              </a:tr>
              <a:tr h="18090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PAYMENTS  HOME OWNERS TO SOLITUDE MGMT</a:t>
                      </a:r>
                      <a:endParaRPr lang="en-US" sz="1200" b="1" i="0" u="none" strike="noStrike" dirty="0">
                        <a:solidFill>
                          <a:srgbClr val="000000"/>
                        </a:solidFill>
                        <a:effectLst/>
                        <a:latin typeface="Calibri"/>
                      </a:endParaRPr>
                    </a:p>
                  </a:txBody>
                  <a:tcPr marL="3523" marR="3523" marT="3523" marB="0" anchor="b"/>
                </a:tc>
                <a:tc>
                  <a:txBody>
                    <a:bodyPr/>
                    <a:lstStyle/>
                    <a:p>
                      <a:pPr algn="r" fontAlgn="b"/>
                      <a:r>
                        <a:rPr lang="en-US" sz="1200" u="sng" strike="noStrike" dirty="0">
                          <a:effectLst/>
                        </a:rPr>
                        <a:t>$21,350.00</a:t>
                      </a:r>
                      <a:endParaRPr lang="en-US" sz="1200" b="1" i="0" u="sng" strike="noStrike" dirty="0">
                        <a:solidFill>
                          <a:srgbClr val="000000"/>
                        </a:solidFill>
                        <a:effectLst/>
                        <a:latin typeface="Calibri"/>
                      </a:endParaRPr>
                    </a:p>
                  </a:txBody>
                  <a:tcPr marL="3523" marR="3523" marT="3523" marB="0" anchor="b"/>
                </a:tc>
              </a:tr>
              <a:tr h="16482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215360">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SUBTOTAL PAYMENTS TO SOLITUDE MGMT:</a:t>
                      </a:r>
                      <a:endParaRPr lang="en-US" sz="1200" b="1"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$44,288.18</a:t>
                      </a:r>
                      <a:endParaRPr lang="en-US" sz="1200" b="1" i="0" u="none" strike="noStrike" dirty="0">
                        <a:solidFill>
                          <a:srgbClr val="000000"/>
                        </a:solidFill>
                        <a:effectLst/>
                        <a:latin typeface="Calibri"/>
                      </a:endParaRPr>
                    </a:p>
                  </a:txBody>
                  <a:tcPr marL="3523" marR="3523" marT="3523" marB="0" anchor="b"/>
                </a:tc>
              </a:tr>
              <a:tr h="16482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16482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4/22/2022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fr-FR" sz="1200" u="none" strike="noStrike" dirty="0">
                          <a:effectLst/>
                        </a:rPr>
                        <a:t>Wattle Barriers - Pipe Plus (J. Ellis)</a:t>
                      </a:r>
                      <a:endParaRPr lang="fr-FR"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$334.69</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6/11/2022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Straw Bales - S&amp;M Farms (J. Ellis)</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$161.75</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6/11/2022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Stakes - S&amp;M Farms (J. Goguen)</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$34.00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6/16/2022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Backhoe Repairs - Bischoff &amp; Sons (B. Homans)</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$1,778.02</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6/18/2022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Fuel for Backhoe - Alltown (L. Carter)</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$51.01</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8/7/2022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Excavator &amp; Backhoe Usage (D. Blad)</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$3,250.00</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9/15/2022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Hay Bales - Tractor Supply (J. Ellis)</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$26.97</a:t>
                      </a:r>
                      <a:endParaRPr lang="en-US" sz="1200" b="0" i="0" u="none" strike="noStrike" dirty="0">
                        <a:solidFill>
                          <a:srgbClr val="000000"/>
                        </a:solidFill>
                        <a:effectLst/>
                        <a:latin typeface="Calibri"/>
                      </a:endParaRPr>
                    </a:p>
                  </a:txBody>
                  <a:tcPr marL="3523" marR="3523" marT="3523" marB="0" anchor="b"/>
                </a:tc>
              </a:tr>
              <a:tr h="172288">
                <a:tc>
                  <a:txBody>
                    <a:bodyPr/>
                    <a:lstStyle/>
                    <a:p>
                      <a:pPr algn="ctr" fontAlgn="b"/>
                      <a:r>
                        <a:rPr lang="en-US" sz="1200" u="none" strike="noStrike" dirty="0">
                          <a:effectLst/>
                        </a:rPr>
                        <a:t>12/10/2022</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Backhoe &amp; Tractor usage (D. Blad)</a:t>
                      </a:r>
                      <a:endParaRPr lang="en-US" sz="1200" b="0"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$695.00</a:t>
                      </a:r>
                      <a:endParaRPr lang="en-US" sz="1200" b="0" i="0" u="none" strike="noStrike" dirty="0">
                        <a:solidFill>
                          <a:srgbClr val="000000"/>
                        </a:solidFill>
                        <a:effectLst/>
                        <a:latin typeface="Calibri"/>
                      </a:endParaRPr>
                    </a:p>
                  </a:txBody>
                  <a:tcPr marL="3523" marR="3523" marT="3523" marB="0" anchor="b"/>
                </a:tc>
              </a:tr>
              <a:tr h="18090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PAYMENTS OTHER (PPOA)</a:t>
                      </a:r>
                      <a:endParaRPr lang="en-US" sz="1200" b="1" i="0" u="none" strike="noStrike" dirty="0">
                        <a:solidFill>
                          <a:srgbClr val="000000"/>
                        </a:solidFill>
                        <a:effectLst/>
                        <a:latin typeface="Calibri"/>
                      </a:endParaRPr>
                    </a:p>
                  </a:txBody>
                  <a:tcPr marL="3523" marR="3523" marT="3523" marB="0" anchor="b"/>
                </a:tc>
                <a:tc>
                  <a:txBody>
                    <a:bodyPr/>
                    <a:lstStyle/>
                    <a:p>
                      <a:pPr algn="r" fontAlgn="b"/>
                      <a:r>
                        <a:rPr lang="en-US" sz="1200" u="sng" strike="noStrike" dirty="0">
                          <a:effectLst/>
                        </a:rPr>
                        <a:t>$6,331.44</a:t>
                      </a:r>
                      <a:endParaRPr lang="en-US" sz="1200" b="1" i="0" u="sng" strike="noStrike" dirty="0">
                        <a:solidFill>
                          <a:srgbClr val="000000"/>
                        </a:solidFill>
                        <a:effectLst/>
                        <a:latin typeface="Calibri"/>
                      </a:endParaRPr>
                    </a:p>
                  </a:txBody>
                  <a:tcPr marL="3523" marR="3523" marT="3523" marB="0" anchor="b"/>
                </a:tc>
              </a:tr>
              <a:tr h="164822">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r>
              <a:tr h="215360">
                <a:tc>
                  <a:txBody>
                    <a:bodyPr/>
                    <a:lstStyle/>
                    <a:p>
                      <a:pPr algn="ctr" fontAlgn="b"/>
                      <a:r>
                        <a:rPr lang="en-US" sz="1200" u="none" strike="noStrike" dirty="0">
                          <a:effectLst/>
                        </a:rPr>
                        <a:t> </a:t>
                      </a:r>
                      <a:endParaRPr lang="en-US" sz="1200" b="0" i="0" u="none" strike="noStrike" dirty="0">
                        <a:solidFill>
                          <a:srgbClr val="000000"/>
                        </a:solidFill>
                        <a:effectLst/>
                        <a:latin typeface="Calibri"/>
                      </a:endParaRPr>
                    </a:p>
                  </a:txBody>
                  <a:tcPr marL="3523" marR="3523" marT="3523" marB="0" anchor="b"/>
                </a:tc>
                <a:tc>
                  <a:txBody>
                    <a:bodyPr/>
                    <a:lstStyle/>
                    <a:p>
                      <a:pPr algn="l" fontAlgn="b"/>
                      <a:r>
                        <a:rPr lang="en-US" sz="1200" u="none" strike="noStrike" dirty="0">
                          <a:effectLst/>
                        </a:rPr>
                        <a:t>TOTAL PAYMENTS POND MAINTENANCE/TREATMENTS:</a:t>
                      </a:r>
                      <a:endParaRPr lang="en-US" sz="1200" b="1" i="0" u="none" strike="noStrike" dirty="0">
                        <a:solidFill>
                          <a:srgbClr val="000000"/>
                        </a:solidFill>
                        <a:effectLst/>
                        <a:latin typeface="Calibri"/>
                      </a:endParaRPr>
                    </a:p>
                  </a:txBody>
                  <a:tcPr marL="3523" marR="3523" marT="3523" marB="0" anchor="b"/>
                </a:tc>
                <a:tc>
                  <a:txBody>
                    <a:bodyPr/>
                    <a:lstStyle/>
                    <a:p>
                      <a:pPr algn="r" fontAlgn="b"/>
                      <a:r>
                        <a:rPr lang="en-US" sz="1200" u="none" strike="noStrike" dirty="0">
                          <a:effectLst/>
                        </a:rPr>
                        <a:t>$50,619.62</a:t>
                      </a:r>
                      <a:endParaRPr lang="en-US" sz="1200" b="1" i="0" u="none" strike="noStrike" dirty="0">
                        <a:solidFill>
                          <a:srgbClr val="000000"/>
                        </a:solidFill>
                        <a:effectLst/>
                        <a:latin typeface="Calibri"/>
                      </a:endParaRPr>
                    </a:p>
                  </a:txBody>
                  <a:tcPr marL="3523" marR="3523" marT="3523" marB="0" anchor="b"/>
                </a:tc>
              </a:tr>
            </a:tbl>
          </a:graphicData>
        </a:graphic>
      </p:graphicFrame>
    </p:spTree>
    <p:extLst>
      <p:ext uri="{BB962C8B-B14F-4D97-AF65-F5344CB8AC3E}">
        <p14:creationId xmlns:p14="http://schemas.microsoft.com/office/powerpoint/2010/main" val="2051350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a:t>MAINTENANCE &amp; IMPROVEMENTS SUMMARY (FY'2023)</a:t>
            </a:r>
            <a:r>
              <a:rPr lang="en-US" b="1" dirty="0">
                <a:solidFill>
                  <a:srgbClr val="000000"/>
                </a:solidFill>
              </a:rPr>
              <a:t/>
            </a:r>
            <a:br>
              <a:rPr lang="en-US" b="1" dirty="0">
                <a:solidFill>
                  <a:srgbClr val="000000"/>
                </a:solidFill>
              </a:rPr>
            </a:br>
            <a:endParaRPr lang="en-US" dirty="0"/>
          </a:p>
        </p:txBody>
      </p:sp>
      <p:graphicFrame>
        <p:nvGraphicFramePr>
          <p:cNvPr id="4" name="Content Placeholder 3"/>
          <p:cNvGraphicFramePr>
            <a:graphicFrameLocks noGrp="1"/>
          </p:cNvGraphicFramePr>
          <p:nvPr>
            <p:ph idx="1"/>
          </p:nvPr>
        </p:nvGraphicFramePr>
        <p:xfrm>
          <a:off x="520700" y="2642076"/>
          <a:ext cx="8102600" cy="2442210"/>
        </p:xfrm>
        <a:graphic>
          <a:graphicData uri="http://schemas.openxmlformats.org/drawingml/2006/table">
            <a:tbl>
              <a:tblPr>
                <a:tableStyleId>{C7B018BB-80A7-4F77-B60F-C8B233D01FF8}</a:tableStyleId>
              </a:tblPr>
              <a:tblGrid>
                <a:gridCol w="5308600"/>
                <a:gridCol w="1130300"/>
                <a:gridCol w="1663700"/>
              </a:tblGrid>
              <a:tr h="371475">
                <a:tc>
                  <a:txBody>
                    <a:bodyPr/>
                    <a:lstStyle/>
                    <a:p>
                      <a:pPr algn="l" fontAlgn="ctr"/>
                      <a:r>
                        <a:rPr lang="en-US" sz="1400" u="none" strike="noStrike" dirty="0">
                          <a:effectLst/>
                        </a:rPr>
                        <a:t>MAINTENANCE &amp; IMPROVEMENTS SUMMARY (FY'2023)</a:t>
                      </a:r>
                      <a:endParaRPr lang="en-US" sz="1400" b="1" i="0" u="none" strike="noStrike" dirty="0">
                        <a:solidFill>
                          <a:srgbClr val="000000"/>
                        </a:solidFill>
                        <a:effectLst/>
                        <a:latin typeface="Calibri"/>
                      </a:endParaRPr>
                    </a:p>
                  </a:txBody>
                  <a:tcPr marL="4787" marR="4787" marT="4787" marB="0" anchor="ctr"/>
                </a:tc>
                <a:tc>
                  <a:txBody>
                    <a:bodyPr/>
                    <a:lstStyle/>
                    <a:p>
                      <a:pPr algn="ctr" fontAlgn="ctr"/>
                      <a:r>
                        <a:rPr lang="en-US" sz="1400" u="none" strike="noStrike">
                          <a:effectLst/>
                        </a:rPr>
                        <a:t>MONTH</a:t>
                      </a:r>
                      <a:endParaRPr lang="en-US" sz="1400" b="1" i="0" u="none" strike="noStrike">
                        <a:solidFill>
                          <a:srgbClr val="000000"/>
                        </a:solidFill>
                        <a:effectLst/>
                        <a:latin typeface="Calibri"/>
                      </a:endParaRPr>
                    </a:p>
                  </a:txBody>
                  <a:tcPr marL="4787" marR="4787" marT="4787" marB="0" anchor="ctr"/>
                </a:tc>
                <a:tc>
                  <a:txBody>
                    <a:bodyPr/>
                    <a:lstStyle/>
                    <a:p>
                      <a:pPr algn="r" fontAlgn="ctr"/>
                      <a:r>
                        <a:rPr lang="en-US" sz="1400" u="none" strike="noStrike">
                          <a:effectLst/>
                        </a:rPr>
                        <a:t>AMOUNT</a:t>
                      </a:r>
                      <a:endParaRPr lang="en-US" sz="1400" b="1" i="0" u="none" strike="noStrike">
                        <a:solidFill>
                          <a:srgbClr val="000000"/>
                        </a:solidFill>
                        <a:effectLst/>
                        <a:latin typeface="Calibri"/>
                      </a:endParaRPr>
                    </a:p>
                  </a:txBody>
                  <a:tcPr marL="4787" marR="4787" marT="4787" marB="0" anchor="ctr"/>
                </a:tc>
              </a:tr>
              <a:tr h="182245">
                <a:tc>
                  <a:txBody>
                    <a:bodyPr/>
                    <a:lstStyle/>
                    <a:p>
                      <a:pPr algn="l" fontAlgn="b"/>
                      <a:endParaRPr lang="en-US" sz="1100" b="0" i="0" u="none" strike="noStrike" dirty="0">
                        <a:solidFill>
                          <a:srgbClr val="000000"/>
                        </a:solidFill>
                        <a:effectLst/>
                        <a:latin typeface="Calibri"/>
                      </a:endParaRPr>
                    </a:p>
                  </a:txBody>
                  <a:tcPr marL="4787" marR="4787" marT="4787" marB="0" anchor="b"/>
                </a:tc>
                <a:tc>
                  <a:txBody>
                    <a:bodyPr/>
                    <a:lstStyle/>
                    <a:p>
                      <a:pPr algn="ctr" fontAlgn="b"/>
                      <a:endParaRPr lang="en-US" sz="1100" b="0" i="0" u="none" strike="noStrike">
                        <a:solidFill>
                          <a:srgbClr val="000000"/>
                        </a:solidFill>
                        <a:effectLst/>
                        <a:latin typeface="Calibri"/>
                      </a:endParaRPr>
                    </a:p>
                  </a:txBody>
                  <a:tcPr marL="4787" marR="4787" marT="4787" marB="0" anchor="b"/>
                </a:tc>
                <a:tc>
                  <a:txBody>
                    <a:bodyPr/>
                    <a:lstStyle/>
                    <a:p>
                      <a:pPr algn="r" fontAlgn="ctr"/>
                      <a:endParaRPr lang="en-US" sz="1100" b="0" i="0" u="none" strike="noStrike">
                        <a:solidFill>
                          <a:srgbClr val="000000"/>
                        </a:solidFill>
                        <a:effectLst/>
                        <a:latin typeface="Calibri"/>
                      </a:endParaRPr>
                    </a:p>
                  </a:txBody>
                  <a:tcPr marL="4787" marR="4787" marT="4787" marB="0" anchor="ctr"/>
                </a:tc>
              </a:tr>
              <a:tr h="182245">
                <a:tc>
                  <a:txBody>
                    <a:bodyPr/>
                    <a:lstStyle/>
                    <a:p>
                      <a:pPr algn="l" fontAlgn="b"/>
                      <a:endParaRPr lang="en-US" sz="1100" b="0" i="0" u="none" strike="noStrike">
                        <a:solidFill>
                          <a:srgbClr val="000000"/>
                        </a:solidFill>
                        <a:effectLst/>
                        <a:latin typeface="Calibri"/>
                      </a:endParaRPr>
                    </a:p>
                  </a:txBody>
                  <a:tcPr marL="4787" marR="4787" marT="4787" marB="0" anchor="b"/>
                </a:tc>
                <a:tc>
                  <a:txBody>
                    <a:bodyPr/>
                    <a:lstStyle/>
                    <a:p>
                      <a:pPr algn="ctr" fontAlgn="b"/>
                      <a:endParaRPr lang="en-US" sz="1100" b="0" i="0" u="none" strike="noStrike">
                        <a:solidFill>
                          <a:srgbClr val="000000"/>
                        </a:solidFill>
                        <a:effectLst/>
                        <a:latin typeface="Calibri"/>
                      </a:endParaRPr>
                    </a:p>
                  </a:txBody>
                  <a:tcPr marL="4787" marR="4787" marT="4787" marB="0" anchor="b"/>
                </a:tc>
                <a:tc>
                  <a:txBody>
                    <a:bodyPr/>
                    <a:lstStyle/>
                    <a:p>
                      <a:pPr algn="r" fontAlgn="ct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Lodge Lawn Mower Maint &amp; Fuel</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April</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$89.13</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Sand Delivered @ Beach</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August</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$728.74</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Deposit new Playset ($500), New Keys for Gate @ Beach ($11.65)</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September</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$511.65</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Lodge Window Repair &amp; Lights for Kitchen &amp; Ladies Bathroom, Fire Exit Signs</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November</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$376.11</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000" u="none" strike="noStrike">
                          <a:effectLst/>
                        </a:rPr>
                        <a:t>Sense Energy Monitor for Lodge</a:t>
                      </a:r>
                      <a:endParaRPr lang="en-US" sz="1000" b="0" i="0" u="none" strike="noStrike">
                        <a:solidFill>
                          <a:srgbClr val="000000"/>
                        </a:solidFill>
                        <a:effectLst/>
                        <a:latin typeface="Arial"/>
                      </a:endParaRPr>
                    </a:p>
                  </a:txBody>
                  <a:tcPr marL="4787" marR="4787" marT="4787" marB="0" anchor="b"/>
                </a:tc>
                <a:tc>
                  <a:txBody>
                    <a:bodyPr/>
                    <a:lstStyle/>
                    <a:p>
                      <a:pPr algn="ctr" fontAlgn="b"/>
                      <a:r>
                        <a:rPr lang="en-US" sz="1100" u="none" strike="noStrike">
                          <a:effectLst/>
                        </a:rPr>
                        <a:t>December</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$317.69</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Two invoices for Sontag Pump Co for Well Line Repair</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December</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$2,417.00</a:t>
                      </a:r>
                      <a:endParaRPr lang="en-US" sz="1100" b="0" i="0" u="none" strike="noStrike">
                        <a:solidFill>
                          <a:srgbClr val="000000"/>
                        </a:solidFill>
                        <a:effectLst/>
                        <a:latin typeface="Calibri"/>
                      </a:endParaRPr>
                    </a:p>
                  </a:txBody>
                  <a:tcPr marL="4787" marR="4787" marT="4787" marB="0" anchor="ctr"/>
                </a:tc>
              </a:tr>
              <a:tr h="190500">
                <a:tc>
                  <a:txBody>
                    <a:bodyPr/>
                    <a:lstStyle/>
                    <a:p>
                      <a:pPr algn="l" fontAlgn="b"/>
                      <a:r>
                        <a:rPr lang="en-US" sz="1100" u="none" strike="noStrike">
                          <a:effectLst/>
                        </a:rPr>
                        <a:t>Well Line Repair (Excavation Work - D. Blad)</a:t>
                      </a:r>
                      <a:endParaRPr lang="en-US" sz="1100" b="0" i="0" u="none" strike="noStrike">
                        <a:solidFill>
                          <a:srgbClr val="000000"/>
                        </a:solidFill>
                        <a:effectLst/>
                        <a:latin typeface="Calibri"/>
                      </a:endParaRPr>
                    </a:p>
                  </a:txBody>
                  <a:tcPr marL="4787" marR="4787" marT="4787" marB="0" anchor="b"/>
                </a:tc>
                <a:tc>
                  <a:txBody>
                    <a:bodyPr/>
                    <a:lstStyle/>
                    <a:p>
                      <a:pPr algn="ctr" fontAlgn="b"/>
                      <a:r>
                        <a:rPr lang="en-US" sz="1100" u="none" strike="noStrike">
                          <a:effectLst/>
                        </a:rPr>
                        <a:t>January</a:t>
                      </a:r>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a:effectLst/>
                        </a:rPr>
                        <a:t>$1,325.00</a:t>
                      </a:r>
                      <a:endParaRPr lang="en-US" sz="1100" b="0" i="0" u="none" strike="noStrike">
                        <a:solidFill>
                          <a:srgbClr val="000000"/>
                        </a:solidFill>
                        <a:effectLst/>
                        <a:latin typeface="Calibri"/>
                      </a:endParaRPr>
                    </a:p>
                  </a:txBody>
                  <a:tcPr marL="4787" marR="4787" marT="4787" marB="0" anchor="ctr"/>
                </a:tc>
              </a:tr>
              <a:tr h="182245">
                <a:tc>
                  <a:txBody>
                    <a:bodyPr/>
                    <a:lstStyle/>
                    <a:p>
                      <a:pPr algn="l" fontAlgn="b"/>
                      <a:endParaRPr lang="en-US" sz="1100" b="0" i="0" u="none" strike="noStrike">
                        <a:solidFill>
                          <a:srgbClr val="000000"/>
                        </a:solidFill>
                        <a:effectLst/>
                        <a:latin typeface="Calibri"/>
                      </a:endParaRPr>
                    </a:p>
                  </a:txBody>
                  <a:tcPr marL="4787" marR="4787" marT="4787" marB="0" anchor="b"/>
                </a:tc>
                <a:tc>
                  <a:txBody>
                    <a:bodyPr/>
                    <a:lstStyle/>
                    <a:p>
                      <a:pPr algn="ctr" fontAlgn="b"/>
                      <a:endParaRPr lang="en-US" sz="1100" b="0" i="0" u="none" strike="noStrike">
                        <a:solidFill>
                          <a:srgbClr val="000000"/>
                        </a:solidFill>
                        <a:effectLst/>
                        <a:latin typeface="Calibri"/>
                      </a:endParaRPr>
                    </a:p>
                  </a:txBody>
                  <a:tcPr marL="4787" marR="4787" marT="4787" marB="0" anchor="b"/>
                </a:tc>
                <a:tc>
                  <a:txBody>
                    <a:bodyPr/>
                    <a:lstStyle/>
                    <a:p>
                      <a:pPr algn="r" fontAlgn="ctr"/>
                      <a:endParaRPr lang="en-US" sz="1100" b="0" i="0" u="none" strike="noStrike">
                        <a:solidFill>
                          <a:srgbClr val="000000"/>
                        </a:solidFill>
                        <a:effectLst/>
                        <a:latin typeface="Calibri"/>
                      </a:endParaRPr>
                    </a:p>
                  </a:txBody>
                  <a:tcPr marL="4787" marR="4787" marT="4787" marB="0" anchor="ctr"/>
                </a:tc>
              </a:tr>
              <a:tr h="190500">
                <a:tc>
                  <a:txBody>
                    <a:bodyPr/>
                    <a:lstStyle/>
                    <a:p>
                      <a:pPr algn="l" fontAlgn="b"/>
                      <a:endParaRPr lang="en-US" sz="1100" b="0" i="0" u="none" strike="noStrike">
                        <a:solidFill>
                          <a:srgbClr val="000000"/>
                        </a:solidFill>
                        <a:effectLst/>
                        <a:latin typeface="Calibri"/>
                      </a:endParaRPr>
                    </a:p>
                  </a:txBody>
                  <a:tcPr marL="4787" marR="4787" marT="4787" marB="0" anchor="b"/>
                </a:tc>
                <a:tc>
                  <a:txBody>
                    <a:bodyPr/>
                    <a:lstStyle/>
                    <a:p>
                      <a:pPr algn="ctr" fontAlgn="b"/>
                      <a:endParaRPr lang="en-US" sz="1100" b="0" i="0" u="none" strike="noStrike">
                        <a:solidFill>
                          <a:srgbClr val="000000"/>
                        </a:solidFill>
                        <a:effectLst/>
                        <a:latin typeface="Calibri"/>
                      </a:endParaRPr>
                    </a:p>
                  </a:txBody>
                  <a:tcPr marL="4787" marR="4787" marT="4787" marB="0" anchor="b"/>
                </a:tc>
                <a:tc>
                  <a:txBody>
                    <a:bodyPr/>
                    <a:lstStyle/>
                    <a:p>
                      <a:pPr algn="r" fontAlgn="ctr"/>
                      <a:r>
                        <a:rPr lang="en-US" sz="1100" u="none" strike="noStrike" dirty="0">
                          <a:effectLst/>
                        </a:rPr>
                        <a:t>$5,765.32</a:t>
                      </a:r>
                      <a:endParaRPr lang="en-US" sz="1100" b="1" i="0" u="none" strike="noStrike" dirty="0">
                        <a:solidFill>
                          <a:srgbClr val="000000"/>
                        </a:solidFill>
                        <a:effectLst/>
                        <a:latin typeface="Calibri"/>
                      </a:endParaRPr>
                    </a:p>
                  </a:txBody>
                  <a:tcPr marL="4787" marR="4787" marT="4787" marB="0" anchor="ctr"/>
                </a:tc>
              </a:tr>
            </a:tbl>
          </a:graphicData>
        </a:graphic>
      </p:graphicFrame>
    </p:spTree>
    <p:extLst>
      <p:ext uri="{BB962C8B-B14F-4D97-AF65-F5344CB8AC3E}">
        <p14:creationId xmlns:p14="http://schemas.microsoft.com/office/powerpoint/2010/main" val="2289603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a:xfrm>
            <a:off x="236538" y="338138"/>
            <a:ext cx="8450262" cy="1252537"/>
          </a:xfrm>
        </p:spPr>
        <p:txBody>
          <a:bodyPr/>
          <a:lstStyle/>
          <a:p>
            <a:pPr eaLnBrk="1" hangingPunct="1"/>
            <a:r>
              <a:rPr lang="en-US" altLang="en-US" dirty="0" smtClean="0"/>
              <a:t>Accounts as of March 31, 2023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4741322"/>
              </p:ext>
            </p:extLst>
          </p:nvPr>
        </p:nvGraphicFramePr>
        <p:xfrm>
          <a:off x="304800" y="1371600"/>
          <a:ext cx="8534400" cy="4495798"/>
        </p:xfrm>
        <a:graphic>
          <a:graphicData uri="http://schemas.openxmlformats.org/drawingml/2006/table">
            <a:tbl>
              <a:tblPr firstRow="1" bandRow="1">
                <a:tableStyleId>{C7B018BB-80A7-4F77-B60F-C8B233D01FF8}</a:tableStyleId>
              </a:tblPr>
              <a:tblGrid>
                <a:gridCol w="3221337"/>
                <a:gridCol w="1748871"/>
                <a:gridCol w="3564192"/>
              </a:tblGrid>
              <a:tr h="1208722">
                <a:tc>
                  <a:txBody>
                    <a:bodyPr/>
                    <a:lstStyle/>
                    <a:p>
                      <a:pPr algn="l" fontAlgn="ctr"/>
                      <a:r>
                        <a:rPr lang="en-US" sz="2800" i="0" u="none" strike="noStrike" dirty="0">
                          <a:effectLst/>
                        </a:rPr>
                        <a:t>ACCOUNT</a:t>
                      </a:r>
                      <a:endParaRPr lang="en-US" sz="2800" b="1" i="0" u="none" strike="noStrike" dirty="0">
                        <a:solidFill>
                          <a:srgbClr val="000000"/>
                        </a:solidFill>
                        <a:effectLst/>
                        <a:latin typeface="+mn-lt"/>
                      </a:endParaRPr>
                    </a:p>
                  </a:txBody>
                  <a:tcPr marR="4787" marT="4788" marB="0" anchor="ctr"/>
                </a:tc>
                <a:tc>
                  <a:txBody>
                    <a:bodyPr/>
                    <a:lstStyle/>
                    <a:p>
                      <a:pPr algn="ctr" fontAlgn="ctr"/>
                      <a:r>
                        <a:rPr lang="en-US" sz="2800" i="0" u="none" strike="noStrike" dirty="0">
                          <a:effectLst/>
                        </a:rPr>
                        <a:t>BALANCE</a:t>
                      </a:r>
                      <a:endParaRPr lang="en-US" sz="2800" b="1" i="0" u="none" strike="noStrike" dirty="0">
                        <a:solidFill>
                          <a:srgbClr val="000000"/>
                        </a:solidFill>
                        <a:effectLst/>
                        <a:latin typeface="+mn-lt"/>
                      </a:endParaRPr>
                    </a:p>
                  </a:txBody>
                  <a:tcPr marT="4788" marB="0" anchor="ctr"/>
                </a:tc>
                <a:tc>
                  <a:txBody>
                    <a:bodyPr/>
                    <a:lstStyle/>
                    <a:p>
                      <a:pPr algn="ctr" fontAlgn="b"/>
                      <a:r>
                        <a:rPr lang="en-US" sz="2800" i="0" u="none" strike="noStrike" dirty="0">
                          <a:effectLst/>
                        </a:rPr>
                        <a:t>PORTFOLIO TOTAL</a:t>
                      </a:r>
                      <a:endParaRPr lang="en-US" sz="2800" b="1" i="0" u="none" strike="noStrike" dirty="0">
                        <a:solidFill>
                          <a:srgbClr val="000000"/>
                        </a:solidFill>
                        <a:effectLst/>
                        <a:latin typeface="+mn-lt"/>
                      </a:endParaRPr>
                    </a:p>
                  </a:txBody>
                  <a:tcPr marT="4788" marB="0" anchor="ctr"/>
                </a:tc>
              </a:tr>
              <a:tr h="821769">
                <a:tc>
                  <a:txBody>
                    <a:bodyPr/>
                    <a:lstStyle/>
                    <a:p>
                      <a:pPr algn="l" fontAlgn="b"/>
                      <a:r>
                        <a:rPr lang="en-US" sz="2400" u="none" strike="noStrike" dirty="0">
                          <a:effectLst/>
                        </a:rPr>
                        <a:t>GFA Checking</a:t>
                      </a:r>
                      <a:endParaRPr lang="en-US" sz="2400" b="0" i="0" u="none" strike="noStrike" dirty="0">
                        <a:solidFill>
                          <a:srgbClr val="000000"/>
                        </a:solidFill>
                        <a:effectLst/>
                        <a:latin typeface="+mn-lt"/>
                      </a:endParaRPr>
                    </a:p>
                  </a:txBody>
                  <a:tcPr marR="4787" marT="4788" marB="0" anchor="ctr"/>
                </a:tc>
                <a:tc>
                  <a:txBody>
                    <a:bodyPr/>
                    <a:lstStyle/>
                    <a:p>
                      <a:pPr algn="ctr" fontAlgn="b"/>
                      <a:r>
                        <a:rPr lang="en-US" sz="2400" u="none" strike="noStrike" dirty="0" smtClean="0">
                          <a:effectLst/>
                        </a:rPr>
                        <a:t>$16,507.23</a:t>
                      </a:r>
                      <a:endParaRPr lang="en-US" sz="2400" b="0" i="0" u="none" strike="noStrike" dirty="0">
                        <a:solidFill>
                          <a:srgbClr val="000000"/>
                        </a:solidFill>
                        <a:effectLst/>
                        <a:latin typeface="+mn-lt"/>
                      </a:endParaRPr>
                    </a:p>
                  </a:txBody>
                  <a:tcPr marT="4787" marB="0" anchor="ctr"/>
                </a:tc>
                <a:tc>
                  <a:txBody>
                    <a:bodyPr/>
                    <a:lstStyle/>
                    <a:p>
                      <a:pPr algn="r" fontAlgn="b"/>
                      <a:endParaRPr lang="en-US" sz="2400" b="0" i="0" u="none" strike="noStrike" dirty="0">
                        <a:solidFill>
                          <a:srgbClr val="000000"/>
                        </a:solidFill>
                        <a:effectLst/>
                        <a:latin typeface="+mn-lt"/>
                      </a:endParaRPr>
                    </a:p>
                  </a:txBody>
                  <a:tcPr marT="4787" marB="0" anchor="ctr"/>
                </a:tc>
              </a:tr>
              <a:tr h="821769">
                <a:tc>
                  <a:txBody>
                    <a:bodyPr/>
                    <a:lstStyle/>
                    <a:p>
                      <a:pPr algn="l" fontAlgn="b"/>
                      <a:r>
                        <a:rPr lang="en-US" sz="2400" u="none" strike="noStrike" dirty="0">
                          <a:effectLst/>
                        </a:rPr>
                        <a:t>GFA Savings</a:t>
                      </a:r>
                      <a:endParaRPr lang="en-US" sz="2400" b="0" i="0" u="none" strike="noStrike" dirty="0">
                        <a:solidFill>
                          <a:srgbClr val="000000"/>
                        </a:solidFill>
                        <a:effectLst/>
                        <a:latin typeface="+mn-lt"/>
                      </a:endParaRPr>
                    </a:p>
                  </a:txBody>
                  <a:tcPr marR="4787" marT="4788" marB="0" anchor="ctr"/>
                </a:tc>
                <a:tc>
                  <a:txBody>
                    <a:bodyPr/>
                    <a:lstStyle/>
                    <a:p>
                      <a:pPr algn="ctr" fontAlgn="b"/>
                      <a:r>
                        <a:rPr lang="en-US" sz="2400" u="none" strike="noStrike" dirty="0" smtClean="0">
                          <a:effectLst/>
                        </a:rPr>
                        <a:t>$3,243,84</a:t>
                      </a:r>
                      <a:endParaRPr lang="en-US" sz="2400" b="0" i="0" u="none" strike="noStrike" dirty="0">
                        <a:solidFill>
                          <a:srgbClr val="000000"/>
                        </a:solidFill>
                        <a:effectLst/>
                        <a:latin typeface="+mn-lt"/>
                      </a:endParaRPr>
                    </a:p>
                  </a:txBody>
                  <a:tcPr marT="4787" marB="0" anchor="ctr"/>
                </a:tc>
                <a:tc>
                  <a:txBody>
                    <a:bodyPr/>
                    <a:lstStyle/>
                    <a:p>
                      <a:pPr algn="r" fontAlgn="b"/>
                      <a:r>
                        <a:rPr lang="en-US" sz="2400" u="none" strike="noStrike" dirty="0" smtClean="0">
                          <a:effectLst/>
                        </a:rPr>
                        <a:t>$19,751.07</a:t>
                      </a:r>
                      <a:endParaRPr lang="en-US" sz="2400" b="0" i="0" u="none" strike="noStrike" dirty="0">
                        <a:solidFill>
                          <a:srgbClr val="000000"/>
                        </a:solidFill>
                        <a:effectLst/>
                        <a:latin typeface="+mn-lt"/>
                      </a:endParaRPr>
                    </a:p>
                  </a:txBody>
                  <a:tcPr marT="4787" marB="0" anchor="ctr"/>
                </a:tc>
              </a:tr>
              <a:tr h="821769">
                <a:tc>
                  <a:txBody>
                    <a:bodyPr/>
                    <a:lstStyle/>
                    <a:p>
                      <a:pPr algn="l" fontAlgn="b"/>
                      <a:r>
                        <a:rPr lang="en-US" sz="2400" u="none" strike="noStrike" dirty="0">
                          <a:effectLst/>
                        </a:rPr>
                        <a:t>Edward Jones Investments</a:t>
                      </a:r>
                      <a:endParaRPr lang="en-US" sz="2400" b="0" i="0" u="none" strike="noStrike" dirty="0">
                        <a:solidFill>
                          <a:srgbClr val="000000"/>
                        </a:solidFill>
                        <a:effectLst/>
                        <a:latin typeface="+mn-lt"/>
                      </a:endParaRPr>
                    </a:p>
                  </a:txBody>
                  <a:tcPr marR="4787" marT="4788" marB="0" anchor="ctr"/>
                </a:tc>
                <a:tc>
                  <a:txBody>
                    <a:bodyPr/>
                    <a:lstStyle/>
                    <a:p>
                      <a:pPr algn="ctr" fontAlgn="b"/>
                      <a:r>
                        <a:rPr lang="en-US" sz="2400" u="none" strike="noStrike" dirty="0" smtClean="0">
                          <a:effectLst/>
                        </a:rPr>
                        <a:t>$38,873.81</a:t>
                      </a:r>
                      <a:endParaRPr lang="en-US" sz="2400" b="0" i="0" u="none" strike="noStrike" dirty="0">
                        <a:solidFill>
                          <a:srgbClr val="000000"/>
                        </a:solidFill>
                        <a:effectLst/>
                        <a:latin typeface="+mn-lt"/>
                      </a:endParaRPr>
                    </a:p>
                  </a:txBody>
                  <a:tcPr marT="4787" marB="0" anchor="ctr"/>
                </a:tc>
                <a:tc>
                  <a:txBody>
                    <a:bodyPr/>
                    <a:lstStyle/>
                    <a:p>
                      <a:pPr algn="r" fontAlgn="b"/>
                      <a:r>
                        <a:rPr lang="en-US" sz="2400" u="none" strike="noStrike" dirty="0" smtClean="0">
                          <a:effectLst/>
                        </a:rPr>
                        <a:t>$238,874.00</a:t>
                      </a:r>
                      <a:endParaRPr lang="en-US" sz="2400" b="0" i="0" u="none" strike="noStrike" dirty="0">
                        <a:solidFill>
                          <a:srgbClr val="000000"/>
                        </a:solidFill>
                        <a:effectLst/>
                        <a:latin typeface="+mn-lt"/>
                      </a:endParaRPr>
                    </a:p>
                  </a:txBody>
                  <a:tcPr marT="4787" marB="0" anchor="ctr"/>
                </a:tc>
              </a:tr>
              <a:tr h="821769">
                <a:tc>
                  <a:txBody>
                    <a:bodyPr/>
                    <a:lstStyle/>
                    <a:p>
                      <a:pPr algn="l" fontAlgn="b"/>
                      <a:r>
                        <a:rPr lang="en-US" sz="2400" u="none" strike="noStrike" dirty="0">
                          <a:effectLst/>
                        </a:rPr>
                        <a:t>Total</a:t>
                      </a:r>
                      <a:endParaRPr lang="en-US" sz="2400" b="1" i="0" u="none" strike="noStrike" dirty="0">
                        <a:solidFill>
                          <a:srgbClr val="000000"/>
                        </a:solidFill>
                        <a:effectLst/>
                        <a:latin typeface="+mn-lt"/>
                      </a:endParaRPr>
                    </a:p>
                  </a:txBody>
                  <a:tcPr marR="4787" marT="4788" marB="0" anchor="ctr"/>
                </a:tc>
                <a:tc>
                  <a:txBody>
                    <a:bodyPr/>
                    <a:lstStyle/>
                    <a:p>
                      <a:pPr algn="ctr" fontAlgn="b"/>
                      <a:r>
                        <a:rPr lang="en-US" sz="2400" u="none" strike="noStrike" dirty="0">
                          <a:effectLst/>
                        </a:rPr>
                        <a:t> </a:t>
                      </a:r>
                      <a:endParaRPr lang="en-US" sz="2400" b="1" i="0" u="none" strike="noStrike" dirty="0">
                        <a:solidFill>
                          <a:srgbClr val="000000"/>
                        </a:solidFill>
                        <a:effectLst/>
                        <a:latin typeface="+mn-lt"/>
                      </a:endParaRPr>
                    </a:p>
                  </a:txBody>
                  <a:tcPr marT="4787" marB="0" anchor="ctr"/>
                </a:tc>
                <a:tc>
                  <a:txBody>
                    <a:bodyPr/>
                    <a:lstStyle/>
                    <a:p>
                      <a:pPr algn="r" fontAlgn="b"/>
                      <a:r>
                        <a:rPr lang="en-US" sz="2400" u="none" strike="noStrike" dirty="0" smtClean="0">
                          <a:effectLst/>
                        </a:rPr>
                        <a:t>$258,625.07</a:t>
                      </a:r>
                      <a:endParaRPr lang="en-US" sz="2400" b="1" i="0" u="none" strike="noStrike" dirty="0">
                        <a:solidFill>
                          <a:srgbClr val="000000"/>
                        </a:solidFill>
                        <a:effectLst/>
                        <a:latin typeface="+mn-lt"/>
                      </a:endParaRPr>
                    </a:p>
                  </a:txBody>
                  <a:tcPr marT="4787" marB="0" anchor="ctr"/>
                </a:tc>
              </a:tr>
            </a:tbl>
          </a:graphicData>
        </a:graphic>
      </p:graphicFrame>
    </p:spTree>
    <p:extLst>
      <p:ext uri="{BB962C8B-B14F-4D97-AF65-F5344CB8AC3E}">
        <p14:creationId xmlns:p14="http://schemas.microsoft.com/office/powerpoint/2010/main" val="199728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75"/>
          <p:cNvSpPr>
            <a:spLocks noGrp="1"/>
          </p:cNvSpPr>
          <p:nvPr>
            <p:ph type="title"/>
          </p:nvPr>
        </p:nvSpPr>
        <p:spPr>
          <a:xfrm>
            <a:off x="685800" y="457200"/>
            <a:ext cx="7772400" cy="1143000"/>
          </a:xfrm>
        </p:spPr>
        <p:txBody>
          <a:bodyPr/>
          <a:lstStyle/>
          <a:p>
            <a:pPr eaLnBrk="1" hangingPunct="1"/>
            <a:r>
              <a:rPr lang="en-US" altLang="en-US" sz="4000" dirty="0" smtClean="0"/>
              <a:t>TOTAL NET WORTH as of 3/31/2023</a:t>
            </a:r>
            <a:endParaRPr lang="en-US" altLang="en-US" sz="23900" b="1" dirty="0" smtClean="0"/>
          </a:p>
        </p:txBody>
      </p:sp>
      <p:graphicFrame>
        <p:nvGraphicFramePr>
          <p:cNvPr id="2" name="Table 1"/>
          <p:cNvGraphicFramePr>
            <a:graphicFrameLocks noGrp="1"/>
          </p:cNvGraphicFramePr>
          <p:nvPr>
            <p:extLst>
              <p:ext uri="{D42A27DB-BD31-4B8C-83A1-F6EECF244321}">
                <p14:modId xmlns:p14="http://schemas.microsoft.com/office/powerpoint/2010/main" val="2905855879"/>
              </p:ext>
            </p:extLst>
          </p:nvPr>
        </p:nvGraphicFramePr>
        <p:xfrm>
          <a:off x="533400" y="1981200"/>
          <a:ext cx="8077200" cy="4541422"/>
        </p:xfrm>
        <a:graphic>
          <a:graphicData uri="http://schemas.openxmlformats.org/drawingml/2006/table">
            <a:tbl>
              <a:tblPr>
                <a:tableStyleId>{4C3C2611-4C71-4FC5-86AE-919BDF0F9419}</a:tableStyleId>
              </a:tblPr>
              <a:tblGrid>
                <a:gridCol w="5003830"/>
                <a:gridCol w="3073370"/>
              </a:tblGrid>
              <a:tr h="670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dirty="0" smtClean="0">
                          <a:latin typeface="+mn-lt"/>
                          <a:cs typeface="Arial" panose="020B0604020202020204" pitchFamily="34" charset="0"/>
                        </a:rPr>
                        <a:t>Real Estate (Lodge and Land)</a:t>
                      </a:r>
                      <a:endParaRPr lang="en-US" sz="3200" b="0" i="0" dirty="0">
                        <a:latin typeface="+mn-lt"/>
                        <a:cs typeface="Arial" panose="020B0604020202020204" pitchFamily="34" charset="0"/>
                      </a:endParaRPr>
                    </a:p>
                  </a:txBody>
                  <a:tcPr marT="45716" marB="45716"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i="0" dirty="0" smtClean="0">
                          <a:latin typeface="+mn-lt"/>
                          <a:cs typeface="Arial" panose="020B0604020202020204" pitchFamily="34" charset="0"/>
                        </a:rPr>
                        <a:t>$125,650.00</a:t>
                      </a:r>
                      <a:endParaRPr lang="en-US" sz="3200" b="0" i="0" dirty="0" smtClean="0">
                        <a:latin typeface="+mn-lt"/>
                        <a:ea typeface="Times New Roman"/>
                        <a:cs typeface="Arial" panose="020B0604020202020204" pitchFamily="34" charset="0"/>
                        <a:sym typeface="Times New Roman"/>
                      </a:endParaRPr>
                    </a:p>
                  </a:txBody>
                  <a:tcPr marT="45716" marB="45716" anchor="ctr"/>
                </a:tc>
              </a:tr>
              <a:tr h="518115">
                <a:tc>
                  <a:txBody>
                    <a:bodyPr/>
                    <a:lstStyle/>
                    <a:p>
                      <a:pPr algn="l"/>
                      <a:r>
                        <a:rPr lang="en-US" sz="3200" b="0" i="0" dirty="0" smtClean="0">
                          <a:latin typeface="+mn-lt"/>
                          <a:cs typeface="Arial" panose="020B0604020202020204" pitchFamily="34" charset="0"/>
                        </a:rPr>
                        <a:t>Investment portfolio </a:t>
                      </a:r>
                      <a:endParaRPr lang="en-US" sz="3200" b="0" i="0" dirty="0">
                        <a:latin typeface="+mn-lt"/>
                        <a:cs typeface="Arial" panose="020B0604020202020204" pitchFamily="34" charset="0"/>
                      </a:endParaRPr>
                    </a:p>
                  </a:txBody>
                  <a:tcPr marT="45716" marB="45716"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i="0" dirty="0" smtClean="0">
                          <a:latin typeface="+mn-lt"/>
                          <a:cs typeface="Arial" panose="020B0604020202020204" pitchFamily="34" charset="0"/>
                        </a:rPr>
                        <a:t>$238,874.00</a:t>
                      </a:r>
                      <a:endParaRPr lang="en-US" sz="3200" b="0" i="0" dirty="0" smtClean="0">
                        <a:latin typeface="+mn-lt"/>
                        <a:ea typeface="Times New Roman"/>
                        <a:cs typeface="Arial" panose="020B0604020202020204" pitchFamily="34" charset="0"/>
                        <a:sym typeface="Times New Roman"/>
                      </a:endParaRPr>
                    </a:p>
                  </a:txBody>
                  <a:tcPr marT="45716" marB="45716" anchor="ctr"/>
                </a:tc>
              </a:tr>
              <a:tr h="518115">
                <a:tc>
                  <a:txBody>
                    <a:bodyPr/>
                    <a:lstStyle/>
                    <a:p>
                      <a:pPr algn="l"/>
                      <a:r>
                        <a:rPr lang="en-US" sz="3200" b="0" i="0" dirty="0" smtClean="0">
                          <a:latin typeface="+mn-lt"/>
                          <a:cs typeface="Arial" panose="020B0604020202020204" pitchFamily="34" charset="0"/>
                        </a:rPr>
                        <a:t>Cash	</a:t>
                      </a:r>
                      <a:endParaRPr lang="en-US" sz="3200" b="0" i="0" dirty="0">
                        <a:latin typeface="+mn-lt"/>
                        <a:cs typeface="Arial" panose="020B0604020202020204" pitchFamily="34" charset="0"/>
                      </a:endParaRPr>
                    </a:p>
                  </a:txBody>
                  <a:tcPr marT="45716" marB="45716"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i="0" kern="1200" dirty="0" smtClean="0">
                          <a:latin typeface="+mn-lt"/>
                          <a:cs typeface="Arial" panose="020B0604020202020204" pitchFamily="34" charset="0"/>
                        </a:rPr>
                        <a:t>$19,751.07</a:t>
                      </a:r>
                      <a:endParaRPr lang="en-US" sz="3200" b="0" i="0" kern="1200" dirty="0" smtClean="0">
                        <a:solidFill>
                          <a:srgbClr val="000000"/>
                        </a:solidFill>
                        <a:latin typeface="+mn-lt"/>
                        <a:ea typeface="+mn-ea"/>
                        <a:cs typeface="Arial" panose="020B0604020202020204" pitchFamily="34" charset="0"/>
                      </a:endParaRPr>
                    </a:p>
                  </a:txBody>
                  <a:tcPr marT="45716" marB="45716" anchor="ctr">
                    <a:lnB w="12700" cap="flat" cmpd="sng" algn="ctr">
                      <a:solidFill>
                        <a:schemeClr val="tx1"/>
                      </a:solidFill>
                      <a:prstDash val="solid"/>
                      <a:round/>
                      <a:headEnd type="none" w="med" len="med"/>
                      <a:tailEnd type="none" w="med" len="med"/>
                    </a:lnB>
                  </a:tcPr>
                </a:tc>
              </a:tr>
              <a:tr h="518115">
                <a:tc>
                  <a:txBody>
                    <a:bodyPr/>
                    <a:lstStyle/>
                    <a:p>
                      <a:pPr algn="l"/>
                      <a:r>
                        <a:rPr lang="en-US" sz="3200" b="0" i="0" dirty="0" smtClean="0">
                          <a:latin typeface="+mn-lt"/>
                          <a:cs typeface="Arial" panose="020B0604020202020204" pitchFamily="34" charset="0"/>
                        </a:rPr>
                        <a:t>Total assets </a:t>
                      </a:r>
                      <a:endParaRPr lang="en-US" sz="3200" b="0" i="0" dirty="0">
                        <a:latin typeface="+mn-lt"/>
                        <a:cs typeface="Arial" panose="020B0604020202020204" pitchFamily="34" charset="0"/>
                      </a:endParaRPr>
                    </a:p>
                  </a:txBody>
                  <a:tcPr marT="45716" marB="45716"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i="0" dirty="0" smtClean="0">
                          <a:latin typeface="+mn-lt"/>
                          <a:cs typeface="Arial" panose="020B0604020202020204" pitchFamily="34" charset="0"/>
                        </a:rPr>
                        <a:t>$384,275.07</a:t>
                      </a:r>
                      <a:endParaRPr lang="en-US" sz="3200" b="0" i="0" dirty="0" smtClean="0">
                        <a:latin typeface="+mn-lt"/>
                        <a:ea typeface="Times New Roman"/>
                        <a:cs typeface="Arial" panose="020B0604020202020204" pitchFamily="34" charset="0"/>
                        <a:sym typeface="Times New Roman"/>
                      </a:endParaRPr>
                    </a:p>
                  </a:txBody>
                  <a:tcPr marT="45716" marB="45716" anchor="ctr">
                    <a:lnT w="12700" cap="flat" cmpd="sng" algn="ctr">
                      <a:solidFill>
                        <a:schemeClr val="tx1"/>
                      </a:solidFill>
                      <a:prstDash val="solid"/>
                      <a:round/>
                      <a:headEnd type="none" w="med" len="med"/>
                      <a:tailEnd type="none" w="med" len="med"/>
                    </a:lnT>
                  </a:tcPr>
                </a:tc>
              </a:tr>
              <a:tr h="518115">
                <a:tc>
                  <a:txBody>
                    <a:bodyPr/>
                    <a:lstStyle/>
                    <a:p>
                      <a:pPr algn="l"/>
                      <a:r>
                        <a:rPr lang="en-US" sz="3200" b="0" i="0" dirty="0" smtClean="0">
                          <a:latin typeface="+mn-lt"/>
                          <a:cs typeface="Arial" panose="020B0604020202020204" pitchFamily="34" charset="0"/>
                        </a:rPr>
                        <a:t>Total liability </a:t>
                      </a:r>
                      <a:endParaRPr lang="en-US" sz="3200" b="0" i="0" dirty="0">
                        <a:latin typeface="+mn-lt"/>
                        <a:cs typeface="Arial" panose="020B0604020202020204" pitchFamily="34" charset="0"/>
                      </a:endParaRPr>
                    </a:p>
                  </a:txBody>
                  <a:tcPr marT="45716" marB="45716" anchor="ctr"/>
                </a:tc>
                <a:tc>
                  <a:txBody>
                    <a:bodyPr/>
                    <a:lstStyle/>
                    <a:p>
                      <a:pPr marL="0" algn="r" defTabSz="914400" rtl="0" eaLnBrk="1" latinLnBrk="0" hangingPunct="1"/>
                      <a:r>
                        <a:rPr lang="en-US" sz="3200" b="0" i="0" kern="1200" dirty="0" smtClean="0">
                          <a:latin typeface="+mn-lt"/>
                          <a:cs typeface="Arial" panose="020B0604020202020204" pitchFamily="34" charset="0"/>
                        </a:rPr>
                        <a:t>$0.00</a:t>
                      </a:r>
                      <a:endParaRPr lang="en-US" sz="3200" b="0" i="0" kern="1200" dirty="0">
                        <a:solidFill>
                          <a:schemeClr val="tx1"/>
                        </a:solidFill>
                        <a:latin typeface="+mn-lt"/>
                        <a:ea typeface="+mn-ea"/>
                        <a:cs typeface="Arial" panose="020B0604020202020204" pitchFamily="34" charset="0"/>
                      </a:endParaRPr>
                    </a:p>
                  </a:txBody>
                  <a:tcPr marT="45716" marB="45716" anchor="ctr"/>
                </a:tc>
              </a:tr>
              <a:tr h="944799">
                <a:tc>
                  <a:txBody>
                    <a:bodyPr/>
                    <a:lstStyle/>
                    <a:p>
                      <a:pPr marL="0" algn="ctr" defTabSz="914400" rtl="0" eaLnBrk="1" latinLnBrk="0" hangingPunct="1"/>
                      <a:r>
                        <a:rPr lang="en-US" sz="3200" b="0" i="0" kern="1200" dirty="0" smtClean="0">
                          <a:solidFill>
                            <a:srgbClr val="000000"/>
                          </a:solidFill>
                          <a:latin typeface="+mn-lt"/>
                          <a:ea typeface="+mn-ea"/>
                          <a:cs typeface="Arial" panose="020B0604020202020204" pitchFamily="34" charset="0"/>
                        </a:rPr>
                        <a:t>Net worth </a:t>
                      </a:r>
                      <a:endParaRPr lang="en-US" sz="3200" b="0" i="0" kern="1200" dirty="0">
                        <a:solidFill>
                          <a:srgbClr val="000000"/>
                        </a:solidFill>
                        <a:latin typeface="+mn-lt"/>
                        <a:ea typeface="+mn-ea"/>
                        <a:cs typeface="Arial" panose="020B0604020202020204" pitchFamily="34" charset="0"/>
                      </a:endParaRPr>
                    </a:p>
                  </a:txBody>
                  <a:tcPr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0" i="0" kern="1200" dirty="0" smtClean="0">
                        <a:solidFill>
                          <a:srgbClr val="000000"/>
                        </a:solidFill>
                        <a:latin typeface="+mn-lt"/>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3200" b="0" i="0" dirty="0" smtClean="0">
                          <a:latin typeface="+mn-lt"/>
                          <a:cs typeface="Arial" panose="020B0604020202020204" pitchFamily="34" charset="0"/>
                        </a:rPr>
                        <a:t>$384,275.07</a:t>
                      </a:r>
                      <a:endParaRPr lang="en-US" sz="3200" b="0" i="0" dirty="0" smtClean="0">
                        <a:latin typeface="+mn-lt"/>
                        <a:ea typeface="Times New Roman"/>
                        <a:cs typeface="Arial" panose="020B0604020202020204" pitchFamily="34" charset="0"/>
                        <a:sym typeface="Times New Roman"/>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3200" b="0" i="0" kern="1200" dirty="0" smtClean="0">
                        <a:solidFill>
                          <a:srgbClr val="000000"/>
                        </a:solidFill>
                        <a:latin typeface="+mn-lt"/>
                        <a:ea typeface="+mn-ea"/>
                        <a:cs typeface="Arial" panose="020B0604020202020204" pitchFamily="34" charset="0"/>
                        <a:sym typeface="Times New Roman"/>
                      </a:endParaRPr>
                    </a:p>
                  </a:txBody>
                  <a:tcPr marT="45716" marB="45716"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04800" y="381000"/>
            <a:ext cx="8382000" cy="6019800"/>
          </a:xfrm>
        </p:spPr>
        <p:txBody>
          <a:bodyPr/>
          <a:lstStyle/>
          <a:p>
            <a:pPr marL="0" indent="0">
              <a:buNone/>
            </a:pPr>
            <a:r>
              <a:rPr lang="en-US" sz="1200" dirty="0"/>
              <a:t>By-Laws of </a:t>
            </a:r>
          </a:p>
          <a:p>
            <a:pPr marL="0" indent="0">
              <a:buNone/>
            </a:pPr>
            <a:r>
              <a:rPr lang="en-US" sz="1200" dirty="0" smtClean="0"/>
              <a:t>Pinecrest </a:t>
            </a:r>
            <a:r>
              <a:rPr lang="en-US" sz="1200" dirty="0"/>
              <a:t>Property Owners Association </a:t>
            </a:r>
          </a:p>
          <a:p>
            <a:pPr marL="0" indent="0">
              <a:buNone/>
            </a:pPr>
            <a:r>
              <a:rPr lang="en-US" sz="1200" dirty="0"/>
              <a:t>Adopted June 6, 1970 </a:t>
            </a:r>
          </a:p>
          <a:p>
            <a:pPr marL="0" indent="0">
              <a:buNone/>
            </a:pPr>
            <a:r>
              <a:rPr lang="en-US" sz="1200" dirty="0"/>
              <a:t>Amended February 1, 2009 </a:t>
            </a:r>
          </a:p>
          <a:p>
            <a:pPr marL="0" indent="0">
              <a:buNone/>
            </a:pPr>
            <a:r>
              <a:rPr lang="en-US" sz="1200" dirty="0"/>
              <a:t>Ratified May 3, </a:t>
            </a:r>
            <a:r>
              <a:rPr lang="en-US" sz="1200" dirty="0" smtClean="0"/>
              <a:t>2009</a:t>
            </a:r>
            <a:endParaRPr lang="en-US" sz="1200" dirty="0"/>
          </a:p>
          <a:p>
            <a:pPr marL="0" indent="0">
              <a:buNone/>
            </a:pPr>
            <a:r>
              <a:rPr lang="en-US" sz="1200" dirty="0"/>
              <a:t>Amended and Ratified </a:t>
            </a:r>
          </a:p>
          <a:p>
            <a:pPr marL="0" indent="0">
              <a:buNone/>
            </a:pPr>
            <a:r>
              <a:rPr lang="en-US" sz="1200" dirty="0"/>
              <a:t>May 4, 2014</a:t>
            </a:r>
          </a:p>
          <a:p>
            <a:pPr marL="0" indent="0">
              <a:buNone/>
            </a:pPr>
            <a:r>
              <a:rPr lang="en-US" sz="1200" dirty="0"/>
              <a:t> </a:t>
            </a:r>
          </a:p>
          <a:p>
            <a:pPr marL="0" indent="0">
              <a:buNone/>
            </a:pPr>
            <a:r>
              <a:rPr lang="en-US" sz="1200" dirty="0"/>
              <a:t>Article I </a:t>
            </a:r>
          </a:p>
          <a:p>
            <a:pPr marL="0" indent="0">
              <a:buNone/>
            </a:pPr>
            <a:r>
              <a:rPr lang="en-US" sz="1200" dirty="0"/>
              <a:t>Name, Location, Corporate Seal </a:t>
            </a:r>
          </a:p>
          <a:p>
            <a:pPr marL="0" indent="0">
              <a:buNone/>
            </a:pPr>
            <a:r>
              <a:rPr lang="en-US" sz="1200" dirty="0"/>
              <a:t>Section 1.  The name of the Corporation is Pinecrest Property Owners Association, Inc. </a:t>
            </a:r>
          </a:p>
          <a:p>
            <a:pPr marL="0" indent="0">
              <a:buNone/>
            </a:pPr>
            <a:r>
              <a:rPr lang="en-US" sz="1200" dirty="0"/>
              <a:t>Section 2.  The principal office shall be located at The Pinecrest Lodge 84 Bemis Road, Hubbardston Massachusetts. </a:t>
            </a:r>
          </a:p>
          <a:p>
            <a:pPr marL="0" indent="0">
              <a:buNone/>
            </a:pPr>
            <a:r>
              <a:rPr lang="en-US" sz="1200" dirty="0"/>
              <a:t>Section 3.  The corporate seal shall be circular in form and have inscribed thereon the name of the Corporation, year of its incorporation and the word “Massachusetts”. </a:t>
            </a:r>
          </a:p>
          <a:p>
            <a:pPr marL="0" indent="0">
              <a:buNone/>
            </a:pPr>
            <a:r>
              <a:rPr lang="en-US" sz="1200" dirty="0"/>
              <a:t> </a:t>
            </a:r>
          </a:p>
          <a:p>
            <a:pPr marL="0" indent="0">
              <a:buNone/>
            </a:pPr>
            <a:r>
              <a:rPr lang="en-US" sz="1200" dirty="0"/>
              <a:t>Article II </a:t>
            </a:r>
          </a:p>
          <a:p>
            <a:pPr marL="0" indent="0">
              <a:buNone/>
            </a:pPr>
            <a:r>
              <a:rPr lang="en-US" sz="1200" dirty="0"/>
              <a:t>Purpose </a:t>
            </a:r>
          </a:p>
          <a:p>
            <a:pPr marL="0" indent="0">
              <a:buNone/>
            </a:pPr>
            <a:r>
              <a:rPr lang="en-US" sz="1200" dirty="0"/>
              <a:t> </a:t>
            </a:r>
          </a:p>
          <a:p>
            <a:pPr marL="0" indent="0">
              <a:buNone/>
            </a:pPr>
            <a:r>
              <a:rPr lang="en-US" sz="1200" dirty="0"/>
              <a:t>Section 1.  To promote and foster the recreation, relaxation, health and fellowship of the members and to hold, maintain and improve land in Wachusett Shores and Pinecrest areas in Hubbardston, Massachusetts, particularly the recreational areas and the park and to represent the members if and when the need arises in order to protect their rights and privileges and to do any and all things which may be necessary to carry out the foregoing</a:t>
            </a:r>
            <a:r>
              <a:rPr lang="en-US" sz="1200" dirty="0" smtClean="0"/>
              <a:t>.</a:t>
            </a:r>
          </a:p>
          <a:p>
            <a:pPr marL="0" indent="0">
              <a:buNone/>
            </a:pPr>
            <a:endParaRPr lang="en-US" sz="1200" dirty="0"/>
          </a:p>
          <a:p>
            <a:pPr marL="0" indent="0">
              <a:buNone/>
            </a:pPr>
            <a:r>
              <a:rPr lang="en-US" sz="1200" dirty="0"/>
              <a:t>Article III </a:t>
            </a:r>
          </a:p>
          <a:p>
            <a:pPr marL="0" indent="0">
              <a:buNone/>
            </a:pPr>
            <a:r>
              <a:rPr lang="en-US" sz="1200" dirty="0"/>
              <a:t>Corporate Powers </a:t>
            </a:r>
          </a:p>
          <a:p>
            <a:pPr marL="0" indent="0">
              <a:buNone/>
            </a:pPr>
            <a:r>
              <a:rPr lang="en-US" sz="1200" dirty="0"/>
              <a:t>Section 1.  The Corporation shall have all of the powers and enjoy all of the privileges granted by the Laws of Massachusetts to Corporations organized under Chapter 180 of the General Laws.</a:t>
            </a:r>
          </a:p>
          <a:p>
            <a:pPr marL="0" indent="0">
              <a:buNone/>
            </a:pPr>
            <a:endParaRPr lang="en-US" sz="1200" dirty="0" smtClean="0"/>
          </a:p>
          <a:p>
            <a:pPr marL="0" indent="0">
              <a:buNone/>
            </a:pPr>
            <a:endParaRPr lang="en-US" sz="1200" dirty="0"/>
          </a:p>
        </p:txBody>
      </p:sp>
    </p:spTree>
    <p:extLst>
      <p:ext uri="{BB962C8B-B14F-4D97-AF65-F5344CB8AC3E}">
        <p14:creationId xmlns:p14="http://schemas.microsoft.com/office/powerpoint/2010/main" val="3292993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lstStyle/>
          <a:p>
            <a:pPr marL="0" indent="0">
              <a:buNone/>
            </a:pPr>
            <a:r>
              <a:rPr lang="en-US" sz="1200" dirty="0"/>
              <a:t> </a:t>
            </a:r>
            <a:r>
              <a:rPr lang="en-US" sz="1200" dirty="0" smtClean="0"/>
              <a:t>Article </a:t>
            </a:r>
            <a:r>
              <a:rPr lang="en-US" sz="1200" dirty="0"/>
              <a:t>IV </a:t>
            </a:r>
          </a:p>
          <a:p>
            <a:pPr marL="0" indent="0">
              <a:buNone/>
            </a:pPr>
            <a:r>
              <a:rPr lang="en-US" sz="1200" dirty="0"/>
              <a:t>Membership </a:t>
            </a:r>
          </a:p>
          <a:p>
            <a:pPr marL="0" indent="0">
              <a:buNone/>
            </a:pPr>
            <a:r>
              <a:rPr lang="en-US" sz="1200" dirty="0"/>
              <a:t> </a:t>
            </a:r>
          </a:p>
          <a:p>
            <a:pPr marL="0" indent="0">
              <a:buNone/>
            </a:pPr>
            <a:r>
              <a:rPr lang="en-US" sz="1200" dirty="0"/>
              <a:t>Section 1.  Any persons owning an interest in one or more lots or parcels of land in Hubbardston, </a:t>
            </a:r>
          </a:p>
          <a:p>
            <a:pPr marL="0" indent="0">
              <a:buNone/>
            </a:pPr>
            <a:r>
              <a:rPr lang="en-US" sz="1200" dirty="0"/>
              <a:t>Worcester County, Massachusetts and sold by American Central Company, a Massachusetts Trust under declaration of trust dated as of June 18, 1964, recorded with Worcester District Registry of Deeds, Book 4473 at Page 309 shall be eligible for membership in the Corporation and shall be entitled to one vote regardless of the number of lots owned by said persons. </a:t>
            </a:r>
          </a:p>
          <a:p>
            <a:pPr marL="0" indent="0">
              <a:buNone/>
            </a:pPr>
            <a:r>
              <a:rPr lang="en-US" sz="1200" dirty="0"/>
              <a:t> </a:t>
            </a:r>
          </a:p>
          <a:p>
            <a:pPr marL="0" indent="0">
              <a:buNone/>
            </a:pPr>
            <a:r>
              <a:rPr lang="en-US" sz="1200" dirty="0"/>
              <a:t>Article V </a:t>
            </a:r>
          </a:p>
          <a:p>
            <a:pPr marL="0" indent="0">
              <a:buNone/>
            </a:pPr>
            <a:r>
              <a:rPr lang="en-US" sz="1200" dirty="0"/>
              <a:t>Officers and Directors </a:t>
            </a:r>
          </a:p>
          <a:p>
            <a:pPr marL="0" indent="0">
              <a:buNone/>
            </a:pPr>
            <a:r>
              <a:rPr lang="en-US" sz="1200" dirty="0"/>
              <a:t> </a:t>
            </a:r>
          </a:p>
          <a:p>
            <a:pPr marL="0" indent="0">
              <a:buNone/>
            </a:pPr>
            <a:r>
              <a:rPr lang="en-US" sz="1200" dirty="0"/>
              <a:t>Section 1.  The officers of the Corporation shall be the president, treasurer, clerk and the Board of Directors. They shall consist of not less than three stockholders, and except as otherwise provided in these By-Laws shall be </a:t>
            </a:r>
            <a:r>
              <a:rPr lang="en-US" sz="1200" dirty="0" err="1"/>
              <a:t>electedat</a:t>
            </a:r>
            <a:r>
              <a:rPr lang="en-US" sz="1200" dirty="0"/>
              <a:t> the annual meeting and </a:t>
            </a:r>
            <a:r>
              <a:rPr lang="en-US" sz="1200" dirty="0" err="1"/>
              <a:t>servefor</a:t>
            </a:r>
            <a:r>
              <a:rPr lang="en-US" sz="1200" dirty="0"/>
              <a:t> Two Years and until their successors are elected and qualified.  The Board of Directors shall elect the president from their own number and may from time to time appoint such additional officers, agents and committees, as they shall consider necessary.  </a:t>
            </a:r>
          </a:p>
          <a:p>
            <a:pPr marL="0" indent="0">
              <a:buNone/>
            </a:pPr>
            <a:r>
              <a:rPr lang="en-US" sz="1200" dirty="0"/>
              <a:t> </a:t>
            </a:r>
          </a:p>
          <a:p>
            <a:pPr marL="0" indent="0">
              <a:buNone/>
            </a:pPr>
            <a:r>
              <a:rPr lang="en-US" sz="1200" dirty="0"/>
              <a:t>Section 2.  The president shall preside at all meetings of stockholders and Board of Directors.  </a:t>
            </a:r>
          </a:p>
          <a:p>
            <a:pPr marL="0" indent="0">
              <a:buNone/>
            </a:pPr>
            <a:r>
              <a:rPr lang="en-US" sz="1200" dirty="0"/>
              <a:t> </a:t>
            </a:r>
          </a:p>
          <a:p>
            <a:pPr marL="0" indent="0">
              <a:buNone/>
            </a:pPr>
            <a:r>
              <a:rPr lang="en-US" sz="1200" dirty="0"/>
              <a:t>Section 3.  The treasurer shall give bond if and when required by the Board of Directors, shall have custody of the stock and transfer books and corporate seal, and shall receive and disburse the funds of the Corporation under the direction of the Board of Directors.  </a:t>
            </a:r>
          </a:p>
          <a:p>
            <a:pPr marL="0" indent="0">
              <a:buNone/>
            </a:pPr>
            <a:r>
              <a:rPr lang="en-US" sz="1200" dirty="0"/>
              <a:t> </a:t>
            </a:r>
          </a:p>
          <a:p>
            <a:pPr marL="0" indent="0">
              <a:buNone/>
            </a:pPr>
            <a:r>
              <a:rPr lang="en-US" sz="1200" dirty="0"/>
              <a:t>Section 4.  The clerk shall keep records, call all meetings and such other duties as may be required by the Board of Directors. </a:t>
            </a:r>
          </a:p>
          <a:p>
            <a:pPr marL="0" indent="0">
              <a:buNone/>
            </a:pPr>
            <a:r>
              <a:rPr lang="en-US" sz="1200" dirty="0"/>
              <a:t> </a:t>
            </a:r>
          </a:p>
          <a:p>
            <a:pPr marL="0" indent="0">
              <a:buNone/>
            </a:pPr>
            <a:r>
              <a:rPr lang="en-US" sz="1200" dirty="0"/>
              <a:t>Section 5.  The Board of Directors shall have and exercise full control and management of the affairs and business of the Corporation, except such as are conferred by law upon the stockholders or upon an officer of the Corporation or may be delegated to a committee.  They shall have power to fill all vacancies.   </a:t>
            </a:r>
          </a:p>
          <a:p>
            <a:endParaRPr lang="en-US" sz="1200" dirty="0" smtClean="0"/>
          </a:p>
        </p:txBody>
      </p:sp>
    </p:spTree>
    <p:extLst>
      <p:ext uri="{BB962C8B-B14F-4D97-AF65-F5344CB8AC3E}">
        <p14:creationId xmlns:p14="http://schemas.microsoft.com/office/powerpoint/2010/main" val="862080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9067800" cy="5791200"/>
          </a:xfrm>
        </p:spPr>
        <p:txBody>
          <a:bodyPr/>
          <a:lstStyle/>
          <a:p>
            <a:pPr marL="0" indent="0">
              <a:buNone/>
            </a:pPr>
            <a:r>
              <a:rPr lang="en-US" sz="1200" dirty="0" smtClean="0"/>
              <a:t>Article </a:t>
            </a:r>
            <a:r>
              <a:rPr lang="en-US" sz="1200" dirty="0"/>
              <a:t>VI </a:t>
            </a:r>
          </a:p>
          <a:p>
            <a:pPr marL="0" indent="0">
              <a:buNone/>
            </a:pPr>
            <a:r>
              <a:rPr lang="en-US" sz="1200" dirty="0"/>
              <a:t>Committees </a:t>
            </a:r>
          </a:p>
          <a:p>
            <a:pPr marL="0" indent="0">
              <a:buNone/>
            </a:pPr>
            <a:r>
              <a:rPr lang="en-US" sz="1200" dirty="0"/>
              <a:t> </a:t>
            </a:r>
          </a:p>
          <a:p>
            <a:pPr marL="0" indent="0">
              <a:buNone/>
            </a:pPr>
            <a:r>
              <a:rPr lang="en-US" sz="1200" dirty="0"/>
              <a:t>Section 1.  Committees shall be appointed by the Board of Directors as deemed necessary, and shall consist of but not be limited to the following: Ways and Means, Entertainment and Hospitality, Membership, Young People, Children, Building Control, Bylaws, and Finance.  One representative from each said subcommittee shall provide a progress report to the Board of Directors at their monthly meetings. </a:t>
            </a:r>
          </a:p>
          <a:p>
            <a:pPr marL="0" indent="0">
              <a:buNone/>
            </a:pPr>
            <a:r>
              <a:rPr lang="en-US" sz="1200" dirty="0"/>
              <a:t> </a:t>
            </a:r>
          </a:p>
          <a:p>
            <a:pPr marL="0" indent="0">
              <a:buNone/>
            </a:pPr>
            <a:r>
              <a:rPr lang="en-US" sz="1200" dirty="0"/>
              <a:t>Article VII </a:t>
            </a:r>
          </a:p>
          <a:p>
            <a:pPr marL="0" indent="0">
              <a:buNone/>
            </a:pPr>
            <a:r>
              <a:rPr lang="en-US" sz="1200" dirty="0"/>
              <a:t>Meetings </a:t>
            </a:r>
          </a:p>
          <a:p>
            <a:pPr marL="0" indent="0">
              <a:buNone/>
            </a:pPr>
            <a:r>
              <a:rPr lang="en-US" sz="1200" dirty="0"/>
              <a:t> </a:t>
            </a:r>
          </a:p>
          <a:p>
            <a:pPr marL="0" indent="0">
              <a:buNone/>
            </a:pPr>
            <a:r>
              <a:rPr lang="en-US" sz="1200" dirty="0"/>
              <a:t>Section 1.  The annual meeting of the members shall be held at the office of the Corporation on the first Sunday of May in each year or on a date determined by the Board of Directors and fifteen (15) members shall constitute a quorum. </a:t>
            </a:r>
          </a:p>
          <a:p>
            <a:pPr marL="0" indent="0">
              <a:buNone/>
            </a:pPr>
            <a:r>
              <a:rPr lang="en-US" sz="1200" dirty="0"/>
              <a:t> </a:t>
            </a:r>
          </a:p>
          <a:p>
            <a:pPr marL="0" indent="0">
              <a:buNone/>
            </a:pPr>
            <a:r>
              <a:rPr lang="en-US" sz="1200" dirty="0"/>
              <a:t>Section 2.  Special meetings of the members may be held as provided by law, but no business other than formal business shall be transacted unless set forth in the notice of said meeting. </a:t>
            </a:r>
          </a:p>
          <a:p>
            <a:pPr marL="0" indent="0">
              <a:buNone/>
            </a:pPr>
            <a:r>
              <a:rPr lang="en-US" sz="1200" dirty="0"/>
              <a:t> </a:t>
            </a:r>
          </a:p>
          <a:p>
            <a:pPr marL="0" indent="0">
              <a:buNone/>
            </a:pPr>
            <a:r>
              <a:rPr lang="en-US" sz="1200" dirty="0"/>
              <a:t>Section 3.  The Board of Directors may fix the time and method of calling their monthly meetings. </a:t>
            </a:r>
          </a:p>
          <a:p>
            <a:pPr marL="0" indent="0">
              <a:buNone/>
            </a:pPr>
            <a:r>
              <a:rPr lang="en-US" sz="1200" dirty="0"/>
              <a:t> </a:t>
            </a:r>
          </a:p>
          <a:p>
            <a:pPr marL="0" indent="0">
              <a:buNone/>
            </a:pPr>
            <a:r>
              <a:rPr lang="en-US" sz="1200" dirty="0"/>
              <a:t>Section 4.  A detailed hard copy financial report will be provided to all stockholders at the annual stockholder meeting. </a:t>
            </a:r>
          </a:p>
          <a:p>
            <a:pPr marL="0" indent="0">
              <a:buNone/>
            </a:pPr>
            <a:r>
              <a:rPr lang="en-US" sz="1200" dirty="0"/>
              <a:t> </a:t>
            </a:r>
          </a:p>
          <a:p>
            <a:pPr marL="0" indent="0">
              <a:buNone/>
            </a:pPr>
            <a:r>
              <a:rPr lang="en-US" sz="1200" dirty="0"/>
              <a:t>Article VIII </a:t>
            </a:r>
          </a:p>
          <a:p>
            <a:pPr marL="0" indent="0">
              <a:buNone/>
            </a:pPr>
            <a:r>
              <a:rPr lang="en-US" sz="1200" dirty="0"/>
              <a:t>Fiscal Year </a:t>
            </a:r>
          </a:p>
          <a:p>
            <a:pPr marL="0" indent="0">
              <a:buNone/>
            </a:pPr>
            <a:r>
              <a:rPr lang="en-US" sz="1200" dirty="0"/>
              <a:t> </a:t>
            </a:r>
          </a:p>
          <a:p>
            <a:pPr marL="0" indent="0">
              <a:buNone/>
            </a:pPr>
            <a:r>
              <a:rPr lang="en-US" sz="1200" dirty="0"/>
              <a:t>Section 1.  The fiscal year of the Corporation shall be from April 1 to March 31. </a:t>
            </a:r>
          </a:p>
          <a:p>
            <a:pPr marL="0" indent="0">
              <a:buNone/>
            </a:pPr>
            <a:r>
              <a:rPr lang="en-US" sz="1200" dirty="0"/>
              <a:t> </a:t>
            </a:r>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2712001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991600" cy="4724400"/>
          </a:xfrm>
        </p:spPr>
        <p:txBody>
          <a:bodyPr/>
          <a:lstStyle/>
          <a:p>
            <a:pPr marL="0" indent="0">
              <a:buNone/>
            </a:pPr>
            <a:r>
              <a:rPr lang="en-US" sz="1200" dirty="0"/>
              <a:t>Article IX </a:t>
            </a:r>
          </a:p>
          <a:p>
            <a:pPr marL="0" indent="0">
              <a:buNone/>
            </a:pPr>
            <a:r>
              <a:rPr lang="en-US" sz="1200" dirty="0"/>
              <a:t>Annual Dues </a:t>
            </a:r>
          </a:p>
          <a:p>
            <a:pPr marL="0" indent="0">
              <a:buNone/>
            </a:pPr>
            <a:r>
              <a:rPr lang="en-US" sz="1200" dirty="0"/>
              <a:t> </a:t>
            </a:r>
          </a:p>
          <a:p>
            <a:pPr marL="0" indent="0">
              <a:buNone/>
            </a:pPr>
            <a:r>
              <a:rPr lang="en-US" sz="1200" dirty="0"/>
              <a:t>Section 1.  The annual membership and deed assessment fee shall be determined by a majority vote of the members at the annual meeting. </a:t>
            </a:r>
          </a:p>
          <a:p>
            <a:pPr marL="0" indent="0">
              <a:buNone/>
            </a:pPr>
            <a:r>
              <a:rPr lang="en-US" sz="1200" dirty="0"/>
              <a:t> </a:t>
            </a:r>
          </a:p>
          <a:p>
            <a:pPr marL="0" indent="0">
              <a:buNone/>
            </a:pPr>
            <a:r>
              <a:rPr lang="en-US" sz="1200" dirty="0"/>
              <a:t>Section 2.  The annual membership and deed assessment fee will be due on April 1</a:t>
            </a:r>
            <a:r>
              <a:rPr lang="en-US" sz="1200" baseline="30000" dirty="0"/>
              <a:t>st</a:t>
            </a:r>
            <a:r>
              <a:rPr lang="en-US" sz="1200" dirty="0"/>
              <a:t>.</a:t>
            </a:r>
          </a:p>
          <a:p>
            <a:pPr marL="0" indent="0">
              <a:buNone/>
            </a:pPr>
            <a:r>
              <a:rPr lang="en-US" sz="1200" dirty="0"/>
              <a:t> </a:t>
            </a:r>
          </a:p>
          <a:p>
            <a:pPr marL="0" indent="0">
              <a:buNone/>
            </a:pPr>
            <a:r>
              <a:rPr lang="en-US" sz="1200" dirty="0"/>
              <a:t>Section 3. Any member neglecting to pay the annual membership and deed assessment fee by June 1</a:t>
            </a:r>
            <a:r>
              <a:rPr lang="en-US" sz="1200" baseline="30000" dirty="0"/>
              <a:t>st</a:t>
            </a:r>
            <a:r>
              <a:rPr lang="en-US" sz="1200" dirty="0"/>
              <a:t> may have his or her annual membership terminated after notification by the clerk and upon vote of the Board of Directors. </a:t>
            </a:r>
          </a:p>
          <a:p>
            <a:pPr marL="0" indent="0">
              <a:buNone/>
            </a:pPr>
            <a:r>
              <a:rPr lang="en-US" sz="1200" dirty="0"/>
              <a:t> </a:t>
            </a:r>
          </a:p>
          <a:p>
            <a:pPr marL="0" indent="0">
              <a:buNone/>
            </a:pPr>
            <a:r>
              <a:rPr lang="en-US" sz="1200" dirty="0"/>
              <a:t>Article X </a:t>
            </a:r>
          </a:p>
          <a:p>
            <a:pPr marL="0" indent="0">
              <a:buNone/>
            </a:pPr>
            <a:r>
              <a:rPr lang="en-US" sz="1200" dirty="0"/>
              <a:t>Contracts, Checks and Notes </a:t>
            </a:r>
          </a:p>
          <a:p>
            <a:pPr marL="0" indent="0">
              <a:buNone/>
            </a:pPr>
            <a:r>
              <a:rPr lang="en-US" sz="1200" dirty="0"/>
              <a:t> </a:t>
            </a:r>
          </a:p>
          <a:p>
            <a:pPr marL="0" indent="0">
              <a:buNone/>
            </a:pPr>
            <a:r>
              <a:rPr lang="en-US" sz="1200" dirty="0"/>
              <a:t>Section 1. The Board of Directors shall designate which officer or officers shall sign contracts, checks and notes. No officer other than the person or persons so designated shall have the power to bind the Corporation. </a:t>
            </a:r>
          </a:p>
          <a:p>
            <a:pPr marL="0" indent="0">
              <a:buNone/>
            </a:pPr>
            <a:r>
              <a:rPr lang="en-US" sz="1200" dirty="0"/>
              <a:t> </a:t>
            </a:r>
          </a:p>
          <a:p>
            <a:pPr marL="0" indent="0">
              <a:buNone/>
            </a:pPr>
            <a:r>
              <a:rPr lang="en-US" sz="1200" dirty="0"/>
              <a:t>Section 2.  Any expenditure above three hundred dollars ($300.00), beyond the fixed annual expenses</a:t>
            </a:r>
          </a:p>
          <a:p>
            <a:pPr marL="0" indent="0">
              <a:buNone/>
            </a:pPr>
            <a:r>
              <a:rPr lang="en-US" sz="1200" dirty="0"/>
              <a:t>Shall be approved by the Board of Directors.  </a:t>
            </a:r>
          </a:p>
          <a:p>
            <a:pPr marL="0" indent="0">
              <a:buNone/>
            </a:pPr>
            <a:r>
              <a:rPr lang="en-US" sz="1200" dirty="0"/>
              <a:t> </a:t>
            </a:r>
          </a:p>
          <a:p>
            <a:pPr marL="0" indent="0">
              <a:buNone/>
            </a:pPr>
            <a:r>
              <a:rPr lang="en-US" sz="1200" dirty="0"/>
              <a:t>Section 3.  Any non-emergency expenditure above ($3000.00) shall be brought to the annual meeting and voted on by the owners. </a:t>
            </a:r>
          </a:p>
        </p:txBody>
      </p:sp>
    </p:spTree>
    <p:extLst>
      <p:ext uri="{BB962C8B-B14F-4D97-AF65-F5344CB8AC3E}">
        <p14:creationId xmlns:p14="http://schemas.microsoft.com/office/powerpoint/2010/main" val="3745213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229600" cy="4525963"/>
          </a:xfrm>
        </p:spPr>
        <p:txBody>
          <a:bodyPr/>
          <a:lstStyle/>
          <a:p>
            <a:pPr marL="0" indent="0">
              <a:buNone/>
            </a:pPr>
            <a:r>
              <a:rPr lang="en-US" sz="1200" dirty="0"/>
              <a:t>Article XI </a:t>
            </a:r>
          </a:p>
          <a:p>
            <a:pPr marL="0" indent="0">
              <a:buNone/>
            </a:pPr>
            <a:r>
              <a:rPr lang="en-US" sz="1200" dirty="0"/>
              <a:t>INDEMNIFICATION OF DIRECTORS AND OFFICERS </a:t>
            </a:r>
          </a:p>
          <a:p>
            <a:pPr marL="0" indent="0">
              <a:buNone/>
            </a:pPr>
            <a:r>
              <a:rPr lang="en-US" sz="1200" dirty="0"/>
              <a:t>Section 1  </a:t>
            </a:r>
            <a:r>
              <a:rPr lang="en-US" sz="1200" u="sng" dirty="0" err="1"/>
              <a:t>Definitions</a:t>
            </a:r>
            <a:r>
              <a:rPr lang="en-US" sz="1200" dirty="0" err="1"/>
              <a:t>.For</a:t>
            </a:r>
            <a:r>
              <a:rPr lang="en-US" sz="1200" dirty="0"/>
              <a:t> purposes of this Article the following terms shall have the following meanings: </a:t>
            </a:r>
          </a:p>
          <a:p>
            <a:pPr marL="0" indent="0">
              <a:buNone/>
            </a:pPr>
            <a:r>
              <a:rPr lang="en-US" sz="1200" b="1" dirty="0"/>
              <a:t>“Director/Officer”</a:t>
            </a:r>
            <a:r>
              <a:rPr lang="en-US" sz="1200" dirty="0"/>
              <a:t> means any person who is serving or has served as a Director, Officer or employee or other agent of the Corporation appointed or elected by the Board of Directors of the Corporation, who is serving or has served at the request of the Corporation as a Director, Officer, trustee, principal, partner, member of a committee, employee or other agent of any other organization, or in any capacity with respect to any employee benefit plan of the Corporation or any of its subsidiaries. </a:t>
            </a:r>
          </a:p>
          <a:p>
            <a:pPr marL="0" indent="0">
              <a:buNone/>
            </a:pPr>
            <a:r>
              <a:rPr lang="en-US" sz="1200" b="1" dirty="0"/>
              <a:t>“Proceeding” </a:t>
            </a:r>
            <a:endParaRPr lang="en-US" sz="1200" dirty="0"/>
          </a:p>
          <a:p>
            <a:pPr marL="0" indent="0">
              <a:buNone/>
            </a:pPr>
            <a:r>
              <a:rPr lang="en-US" sz="1200" b="1" dirty="0"/>
              <a:t>means action, suit or proceeding, whether civil, criminal, administrative or investigative, brought or threatened in or before any court, tribunal, administrative or legislative body or agency, and any claim which could be the subject of a Proceeding. </a:t>
            </a:r>
            <a:endParaRPr lang="en-US" sz="1200" dirty="0"/>
          </a:p>
          <a:p>
            <a:pPr marL="0" indent="0">
              <a:buNone/>
            </a:pPr>
            <a:r>
              <a:rPr lang="en-US" sz="1200" b="1" dirty="0"/>
              <a:t>“Expense” </a:t>
            </a:r>
            <a:endParaRPr lang="en-US" sz="1200" dirty="0"/>
          </a:p>
          <a:p>
            <a:pPr marL="0" indent="0">
              <a:buNone/>
            </a:pPr>
            <a:r>
              <a:rPr lang="en-US" sz="1200" b="1" dirty="0"/>
              <a:t>means any fine or penalty, and any liability fixed by a judgment, order, decree or award in a Proceeding, any amount reasonably paid in settlement of a Proceeding and any professional fees and other disbursements reasonably incurred in connection with a Proceeding. </a:t>
            </a:r>
            <a:endParaRPr lang="en-US" sz="1200" dirty="0"/>
          </a:p>
          <a:p>
            <a:pPr marL="0" indent="0">
              <a:buNone/>
            </a:pPr>
            <a:r>
              <a:rPr lang="en-US" sz="1200" dirty="0"/>
              <a:t> </a:t>
            </a:r>
          </a:p>
          <a:p>
            <a:pPr marL="0" indent="0">
              <a:buNone/>
            </a:pPr>
            <a:r>
              <a:rPr lang="en-US" sz="1200" dirty="0"/>
              <a:t>Section 2  Right to Indemnification. </a:t>
            </a:r>
          </a:p>
          <a:p>
            <a:pPr marL="0" indent="0">
              <a:buNone/>
            </a:pPr>
            <a:r>
              <a:rPr lang="en-US" sz="1200" dirty="0"/>
              <a:t>Except as limited by law or as provided in Section 3 and 4 of this Article XI, each </a:t>
            </a:r>
          </a:p>
          <a:p>
            <a:pPr marL="0" indent="0">
              <a:buNone/>
            </a:pPr>
            <a:r>
              <a:rPr lang="en-US" sz="1200" dirty="0"/>
              <a:t>Director/Officer (and his or her heirs and personal representatives) shall be indemnified by the Corporation against any Expense incurred by him or her in connection with each Proceeding in which he or she is involved as a result of serving or having served as a Director/Officer. </a:t>
            </a:r>
          </a:p>
          <a:p>
            <a:pPr marL="0" indent="0">
              <a:buNone/>
            </a:pPr>
            <a:r>
              <a:rPr lang="en-US" sz="1200" dirty="0"/>
              <a:t> </a:t>
            </a:r>
          </a:p>
          <a:p>
            <a:pPr marL="0" indent="0">
              <a:buNone/>
            </a:pPr>
            <a:r>
              <a:rPr lang="en-US" sz="1200" dirty="0"/>
              <a:t>Section 3  Indemnification not Available. </a:t>
            </a:r>
          </a:p>
          <a:p>
            <a:pPr marL="0" indent="0">
              <a:buNone/>
            </a:pPr>
            <a:r>
              <a:rPr lang="en-US" sz="1200" dirty="0"/>
              <a:t>No indemnification shall be provided to a Director/Officer with respect to a Proceeding as to which it shall have been adjudicated that he or she did not act in good faith in the reasonable belief that his or her action was in the best interests of the Corporation. </a:t>
            </a:r>
          </a:p>
          <a:p>
            <a:pPr marL="0" indent="0">
              <a:buNone/>
            </a:pPr>
            <a:r>
              <a:rPr lang="en-US" sz="1200" dirty="0"/>
              <a:t> </a:t>
            </a:r>
          </a:p>
          <a:p>
            <a:pPr marL="0" indent="0">
              <a:buNone/>
            </a:pPr>
            <a:r>
              <a:rPr lang="en-US" sz="1200" dirty="0"/>
              <a:t>Section 4  Compromise or Settlement. </a:t>
            </a:r>
          </a:p>
          <a:p>
            <a:pPr marL="0" indent="0">
              <a:buNone/>
            </a:pPr>
            <a:r>
              <a:rPr lang="en-US" sz="1200" dirty="0"/>
              <a:t>In the event that a Proceeding is compromised or settled so as to impose any liability or obligation on a Director/Officer or upon the Corporation, no indemnification shall be provided as to said Director/Officer with respect to such Proceeding if such Director/Officer shall have been adjudicated not to have acted in good faith in the reasonable belief that his or her action was in the best interests of the Corporation. </a:t>
            </a:r>
          </a:p>
          <a:p>
            <a:pPr marL="0" indent="0">
              <a:buNone/>
            </a:pPr>
            <a:r>
              <a:rPr lang="en-US" sz="1200" dirty="0"/>
              <a:t> </a:t>
            </a:r>
          </a:p>
        </p:txBody>
      </p:sp>
    </p:spTree>
    <p:extLst>
      <p:ext uri="{BB962C8B-B14F-4D97-AF65-F5344CB8AC3E}">
        <p14:creationId xmlns:p14="http://schemas.microsoft.com/office/powerpoint/2010/main" val="4091686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4525963"/>
          </a:xfrm>
        </p:spPr>
        <p:txBody>
          <a:bodyPr/>
          <a:lstStyle/>
          <a:p>
            <a:pPr marL="0" indent="0">
              <a:buNone/>
            </a:pPr>
            <a:r>
              <a:rPr lang="en-US" sz="1200" dirty="0"/>
              <a:t>Section 5  Advances. </a:t>
            </a:r>
          </a:p>
          <a:p>
            <a:pPr marL="0" indent="0">
              <a:buNone/>
            </a:pPr>
            <a:r>
              <a:rPr lang="en-US" sz="1200" dirty="0"/>
              <a:t>The Corporation shall pay sums on account of indemnification in advance of a final disposition of a Proceeding upon receipt of an undertaking by the Director/Officer to repay such sums if it is subsequently established that he or she is not entitled to indemnification pursuant to Sections 3 and 4 hereof, which undertaking may be accepted without reference to the financial ability of such person to make repayment. </a:t>
            </a:r>
          </a:p>
          <a:p>
            <a:pPr marL="0" indent="0">
              <a:buNone/>
            </a:pPr>
            <a:r>
              <a:rPr lang="en-US" sz="1200" dirty="0"/>
              <a:t> </a:t>
            </a:r>
          </a:p>
          <a:p>
            <a:pPr marL="0" indent="0">
              <a:buNone/>
            </a:pPr>
            <a:r>
              <a:rPr lang="en-US" sz="1200" dirty="0"/>
              <a:t>Section 6  Not Exclusive. </a:t>
            </a:r>
          </a:p>
          <a:p>
            <a:pPr marL="0" indent="0">
              <a:buNone/>
            </a:pPr>
            <a:r>
              <a:rPr lang="en-US" sz="1200" dirty="0"/>
              <a:t>Nothing in this Article XI shall limit any lawful rights to indemnification existing independently of this Article XI. </a:t>
            </a:r>
          </a:p>
          <a:p>
            <a:pPr marL="0" indent="0">
              <a:buNone/>
            </a:pPr>
            <a:r>
              <a:rPr lang="en-US" sz="1200" dirty="0"/>
              <a:t> </a:t>
            </a:r>
          </a:p>
          <a:p>
            <a:pPr marL="0" indent="0">
              <a:buNone/>
            </a:pPr>
            <a:r>
              <a:rPr lang="en-US" sz="1200" dirty="0"/>
              <a:t>Section 7  Insurance. </a:t>
            </a:r>
          </a:p>
          <a:p>
            <a:pPr marL="0" indent="0">
              <a:buNone/>
            </a:pPr>
            <a:r>
              <a:rPr lang="en-US" sz="1200" dirty="0"/>
              <a:t>The provisions of this Article XI shall not limit the power of the Board of Directors to authorize the purchase and maintenance of insurance on behalf of any Director/Officer against any Expense incurred by him or her in any such capacity, or arising out of his or her status as such, whether or not the Corporation would have the power to indemnify him or her against such Expense under this Article XI. </a:t>
            </a:r>
          </a:p>
          <a:p>
            <a:pPr marL="0" indent="0">
              <a:buNone/>
            </a:pPr>
            <a:r>
              <a:rPr lang="en-US" sz="1200" dirty="0"/>
              <a:t> </a:t>
            </a:r>
          </a:p>
          <a:p>
            <a:pPr marL="0" indent="0">
              <a:buNone/>
            </a:pPr>
            <a:r>
              <a:rPr lang="en-US" sz="1200" dirty="0"/>
              <a:t>Section 8  Amendment. </a:t>
            </a:r>
          </a:p>
          <a:p>
            <a:pPr marL="0" indent="0">
              <a:buNone/>
            </a:pPr>
            <a:r>
              <a:rPr lang="en-US" sz="1200" dirty="0"/>
              <a:t>The provisions of this Article XI may be amended or repealed by the Board of Directors; however, no amendment or repeal of such provisions which adversely affects the rights of a Director/Officer under this Article XI with respect to his or her acts or omissions prior to such amendment or repeal shall apply to him or her without his or her consent.</a:t>
            </a:r>
          </a:p>
          <a:p>
            <a:pPr marL="0" indent="0">
              <a:buNone/>
            </a:pPr>
            <a:r>
              <a:rPr lang="en-US" sz="1200" dirty="0"/>
              <a:t> </a:t>
            </a:r>
          </a:p>
          <a:p>
            <a:pPr marL="0" indent="0">
              <a:buNone/>
            </a:pPr>
            <a:r>
              <a:rPr lang="en-US" sz="1200" dirty="0"/>
              <a:t>Article XII </a:t>
            </a:r>
          </a:p>
          <a:p>
            <a:pPr marL="0" indent="0">
              <a:buNone/>
            </a:pPr>
            <a:r>
              <a:rPr lang="en-US" sz="1200" dirty="0"/>
              <a:t>Amendments </a:t>
            </a:r>
          </a:p>
          <a:p>
            <a:pPr marL="0" indent="0">
              <a:buNone/>
            </a:pPr>
            <a:r>
              <a:rPr lang="en-US" sz="1200" dirty="0"/>
              <a:t> </a:t>
            </a:r>
          </a:p>
          <a:p>
            <a:pPr marL="0" indent="0">
              <a:buNone/>
            </a:pPr>
            <a:r>
              <a:rPr lang="en-US" sz="1200" dirty="0"/>
              <a:t>Section 1.  These By-Laws may be altered, amended or repealed at any annual, regular or special meeting </a:t>
            </a:r>
          </a:p>
          <a:p>
            <a:pPr marL="0" indent="0">
              <a:buNone/>
            </a:pPr>
            <a:r>
              <a:rPr lang="en-US" sz="1200" dirty="0"/>
              <a:t>duly called, by the affirmative vote of two-thirds of the members present and voting, provided that written notice and copies of such proposed amendments or revisions shall have been given to all members ninety (90) days at least before said meeting. </a:t>
            </a:r>
          </a:p>
          <a:p>
            <a:endParaRPr lang="en-US" sz="1200" dirty="0"/>
          </a:p>
          <a:p>
            <a:endParaRPr lang="en-US" sz="1200" dirty="0"/>
          </a:p>
          <a:p>
            <a:endParaRPr lang="en-US" sz="1200" dirty="0"/>
          </a:p>
        </p:txBody>
      </p:sp>
    </p:spTree>
    <p:extLst>
      <p:ext uri="{BB962C8B-B14F-4D97-AF65-F5344CB8AC3E}">
        <p14:creationId xmlns:p14="http://schemas.microsoft.com/office/powerpoint/2010/main" val="118604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97"/>
          <p:cNvSpPr>
            <a:spLocks noGrp="1"/>
          </p:cNvSpPr>
          <p:nvPr>
            <p:ph type="title"/>
          </p:nvPr>
        </p:nvSpPr>
        <p:spPr>
          <a:xfrm>
            <a:off x="685800" y="304800"/>
            <a:ext cx="7772400" cy="990600"/>
          </a:xfrm>
        </p:spPr>
        <p:txBody>
          <a:bodyPr/>
          <a:lstStyle/>
          <a:p>
            <a:pPr eaLnBrk="1" hangingPunct="1"/>
            <a:r>
              <a:rPr lang="en-US" altLang="en-US" sz="3600" dirty="0" smtClean="0"/>
              <a:t>Investment Portfolio</a:t>
            </a:r>
            <a:endParaRPr lang="en-US" altLang="en-US" sz="7200" dirty="0" smtClean="0"/>
          </a:p>
        </p:txBody>
      </p:sp>
      <p:graphicFrame>
        <p:nvGraphicFramePr>
          <p:cNvPr id="2" name="Chart 1"/>
          <p:cNvGraphicFramePr>
            <a:graphicFrameLocks/>
          </p:cNvGraphicFramePr>
          <p:nvPr>
            <p:extLst>
              <p:ext uri="{D42A27DB-BD31-4B8C-83A1-F6EECF244321}">
                <p14:modId xmlns:p14="http://schemas.microsoft.com/office/powerpoint/2010/main" val="1321703885"/>
              </p:ext>
            </p:extLst>
          </p:nvPr>
        </p:nvGraphicFramePr>
        <p:xfrm>
          <a:off x="228600" y="1295400"/>
          <a:ext cx="8686800" cy="502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hape 97"/>
          <p:cNvSpPr>
            <a:spLocks noGrp="1"/>
          </p:cNvSpPr>
          <p:nvPr>
            <p:ph type="title"/>
          </p:nvPr>
        </p:nvSpPr>
        <p:spPr>
          <a:xfrm>
            <a:off x="685800" y="304800"/>
            <a:ext cx="7772400" cy="990600"/>
          </a:xfrm>
        </p:spPr>
        <p:txBody>
          <a:bodyPr/>
          <a:lstStyle/>
          <a:p>
            <a:pPr eaLnBrk="1" hangingPunct="1"/>
            <a:r>
              <a:rPr lang="en-US" altLang="en-US" sz="3200" b="1" dirty="0" smtClean="0">
                <a:solidFill>
                  <a:srgbClr val="000000"/>
                </a:solidFill>
                <a:latin typeface="Arial" pitchFamily="34" charset="0"/>
                <a:cs typeface="Arial" pitchFamily="34" charset="0"/>
              </a:rPr>
              <a:t>Payments History (FY'2018 - FY'2023)</a:t>
            </a:r>
          </a:p>
        </p:txBody>
      </p:sp>
      <p:graphicFrame>
        <p:nvGraphicFramePr>
          <p:cNvPr id="2" name="Chart 1"/>
          <p:cNvGraphicFramePr>
            <a:graphicFrameLocks/>
          </p:cNvGraphicFramePr>
          <p:nvPr>
            <p:extLst>
              <p:ext uri="{D42A27DB-BD31-4B8C-83A1-F6EECF244321}">
                <p14:modId xmlns:p14="http://schemas.microsoft.com/office/powerpoint/2010/main" val="2596406088"/>
              </p:ext>
            </p:extLst>
          </p:nvPr>
        </p:nvGraphicFramePr>
        <p:xfrm>
          <a:off x="227013" y="1323975"/>
          <a:ext cx="8307387" cy="4695825"/>
        </p:xfrm>
        <a:graphic>
          <a:graphicData uri="http://schemas.openxmlformats.org/drawingml/2006/chart">
            <c:chart xmlns:c="http://schemas.openxmlformats.org/drawingml/2006/chart" xmlns:r="http://schemas.openxmlformats.org/officeDocument/2006/relationships" r:id="rId2"/>
          </a:graphicData>
        </a:graphic>
      </p:graphicFrame>
      <p:sp>
        <p:nvSpPr>
          <p:cNvPr id="21508" name="Rectangle 2"/>
          <p:cNvSpPr>
            <a:spLocks noChangeArrowheads="1"/>
          </p:cNvSpPr>
          <p:nvPr/>
        </p:nvSpPr>
        <p:spPr bwMode="auto">
          <a:xfrm>
            <a:off x="4441825" y="3198813"/>
            <a:ext cx="26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400" dirty="0">
                <a:latin typeface="Times New Roman" pitchFamily="18" charset="0"/>
              </a:rPr>
              <a:t> </a:t>
            </a:r>
          </a:p>
        </p:txBody>
      </p:sp>
      <p:sp>
        <p:nvSpPr>
          <p:cNvPr id="21509" name="Rectangle 3"/>
          <p:cNvSpPr>
            <a:spLocks noChangeArrowheads="1"/>
          </p:cNvSpPr>
          <p:nvPr/>
        </p:nvSpPr>
        <p:spPr bwMode="auto">
          <a:xfrm>
            <a:off x="4441825" y="3198813"/>
            <a:ext cx="2603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2400" dirty="0">
                <a:latin typeface="Times New Roman" pitchFamily="18" charset="0"/>
              </a:rPr>
              <a:t> </a:t>
            </a:r>
          </a:p>
        </p:txBody>
      </p:sp>
      <p:sp>
        <p:nvSpPr>
          <p:cNvPr id="3" name="TextBox 2"/>
          <p:cNvSpPr txBox="1"/>
          <p:nvPr/>
        </p:nvSpPr>
        <p:spPr>
          <a:xfrm>
            <a:off x="457200" y="5943600"/>
            <a:ext cx="8153400" cy="646331"/>
          </a:xfrm>
          <a:prstGeom prst="rect">
            <a:avLst/>
          </a:prstGeom>
          <a:noFill/>
        </p:spPr>
        <p:txBody>
          <a:bodyPr wrap="square" rtlCol="0">
            <a:spAutoFit/>
          </a:bodyPr>
          <a:lstStyle/>
          <a:p>
            <a:r>
              <a:rPr lang="en-US" sz="1800" dirty="0" smtClean="0">
                <a:latin typeface="+mn-lt"/>
              </a:rPr>
              <a:t>Payment as of date of Annual Meeting.</a:t>
            </a:r>
            <a:br>
              <a:rPr lang="en-US" sz="1800" dirty="0" smtClean="0">
                <a:latin typeface="+mn-lt"/>
              </a:rPr>
            </a:br>
            <a:r>
              <a:rPr lang="en-US" sz="1800" dirty="0" smtClean="0">
                <a:latin typeface="+mn-lt"/>
              </a:rPr>
              <a:t>2023 Bills were mailed late so payments are lower than usual.</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dirty="0" smtClean="0"/>
              <a:t>Edward Jones Asset Allocation</a:t>
            </a:r>
          </a:p>
        </p:txBody>
      </p:sp>
      <p:sp>
        <p:nvSpPr>
          <p:cNvPr id="2" name="Content Placeholder 1"/>
          <p:cNvSpPr>
            <a:spLocks noGrp="1"/>
          </p:cNvSpPr>
          <p:nvPr>
            <p:ph idx="1"/>
          </p:nvPr>
        </p:nvSpPr>
        <p:spPr>
          <a:xfrm>
            <a:off x="457200" y="1295400"/>
            <a:ext cx="8382000" cy="4800600"/>
          </a:xfrm>
        </p:spPr>
        <p:txBody>
          <a:bodyPr/>
          <a:lstStyle/>
          <a:p>
            <a:pPr marL="0" indent="0" algn="ctr">
              <a:buNone/>
            </a:pPr>
            <a:r>
              <a:rPr lang="en-US" b="1" dirty="0" smtClean="0"/>
              <a:t>Total Portfolio as of March </a:t>
            </a:r>
            <a:r>
              <a:rPr lang="en-US" b="1" dirty="0"/>
              <a:t>31, </a:t>
            </a:r>
            <a:r>
              <a:rPr lang="en-US" b="1" dirty="0" smtClean="0"/>
              <a:t>2023</a:t>
            </a:r>
          </a:p>
          <a:p>
            <a:pPr marL="0" indent="0" algn="ctr">
              <a:buNone/>
            </a:pPr>
            <a:r>
              <a:rPr lang="en-US" b="1" dirty="0" smtClean="0"/>
              <a:t> </a:t>
            </a:r>
            <a:endParaRPr lang="en-US" dirty="0"/>
          </a:p>
          <a:p>
            <a:endParaRPr lang="en-US" dirty="0" smtClean="0"/>
          </a:p>
          <a:p>
            <a:endParaRPr lang="en-US" dirty="0"/>
          </a:p>
        </p:txBody>
      </p:sp>
      <p:graphicFrame>
        <p:nvGraphicFramePr>
          <p:cNvPr id="3" name="Chart 2"/>
          <p:cNvGraphicFramePr/>
          <p:nvPr>
            <p:extLst>
              <p:ext uri="{D42A27DB-BD31-4B8C-83A1-F6EECF244321}">
                <p14:modId xmlns:p14="http://schemas.microsoft.com/office/powerpoint/2010/main" val="3222503272"/>
              </p:ext>
            </p:extLst>
          </p:nvPr>
        </p:nvGraphicFramePr>
        <p:xfrm>
          <a:off x="762000" y="2133600"/>
          <a:ext cx="7772400" cy="4114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563562"/>
          </a:xfrm>
        </p:spPr>
        <p:txBody>
          <a:bodyPr/>
          <a:lstStyle/>
          <a:p>
            <a:pPr eaLnBrk="1" hangingPunct="1"/>
            <a:r>
              <a:rPr lang="en-US" altLang="en-US" dirty="0" smtClean="0"/>
              <a:t>FY 2023 Expenses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47505573"/>
              </p:ext>
            </p:extLst>
          </p:nvPr>
        </p:nvGraphicFramePr>
        <p:xfrm>
          <a:off x="228600" y="881063"/>
          <a:ext cx="8686800" cy="5372573"/>
        </p:xfrm>
        <a:graphic>
          <a:graphicData uri="http://schemas.openxmlformats.org/drawingml/2006/table">
            <a:tbl>
              <a:tblPr firstRow="1" bandRow="1">
                <a:tableStyleId>{C7B018BB-80A7-4F77-B60F-C8B233D01FF8}</a:tableStyleId>
              </a:tblPr>
              <a:tblGrid>
                <a:gridCol w="3631083"/>
                <a:gridCol w="1685239"/>
                <a:gridCol w="1685239"/>
                <a:gridCol w="1685239"/>
              </a:tblGrid>
              <a:tr h="366327">
                <a:tc>
                  <a:txBody>
                    <a:bodyPr/>
                    <a:lstStyle/>
                    <a:p>
                      <a:pPr algn="ctr" fontAlgn="b"/>
                      <a:r>
                        <a:rPr lang="en-US" sz="2000" u="none" strike="noStrike" dirty="0">
                          <a:effectLst/>
                        </a:rPr>
                        <a:t>EXPENSES</a:t>
                      </a:r>
                      <a:endParaRPr lang="en-US" sz="2000" b="1" i="0" u="none" strike="noStrike" dirty="0">
                        <a:solidFill>
                          <a:srgbClr val="000000"/>
                        </a:solidFill>
                        <a:effectLst/>
                        <a:latin typeface="Arial"/>
                      </a:endParaRPr>
                    </a:p>
                  </a:txBody>
                  <a:tcPr marL="4787" marR="4787" marT="4787" marB="0" anchor="ctr"/>
                </a:tc>
                <a:tc>
                  <a:txBody>
                    <a:bodyPr/>
                    <a:lstStyle/>
                    <a:p>
                      <a:pPr marL="0" algn="ctr" defTabSz="914400" rtl="0" eaLnBrk="1" fontAlgn="b" latinLnBrk="0" hangingPunct="1"/>
                      <a:r>
                        <a:rPr lang="en-US" sz="2000" u="none" strike="noStrike" kern="1200" dirty="0">
                          <a:effectLst/>
                        </a:rPr>
                        <a:t>BUDGET</a:t>
                      </a:r>
                      <a:endParaRPr lang="en-US" sz="2000" b="1" i="0" u="none" strike="noStrike" kern="1200" dirty="0">
                        <a:solidFill>
                          <a:srgbClr val="000000"/>
                        </a:solidFill>
                        <a:effectLst/>
                        <a:latin typeface="Arial"/>
                        <a:ea typeface="+mn-ea"/>
                        <a:cs typeface="+mn-cs"/>
                      </a:endParaRPr>
                    </a:p>
                  </a:txBody>
                  <a:tcPr marL="4787" marR="4787" marT="4787" marB="0" anchor="ctr"/>
                </a:tc>
                <a:tc>
                  <a:txBody>
                    <a:bodyPr/>
                    <a:lstStyle/>
                    <a:p>
                      <a:pPr marL="0" algn="ctr" defTabSz="914400" rtl="0" eaLnBrk="1" fontAlgn="b" latinLnBrk="0" hangingPunct="1"/>
                      <a:r>
                        <a:rPr lang="en-US" sz="2000" u="none" strike="noStrike" kern="1200" dirty="0">
                          <a:effectLst/>
                        </a:rPr>
                        <a:t>ACTUAL</a:t>
                      </a:r>
                      <a:endParaRPr lang="en-US" sz="2000" b="1" i="0" u="none" strike="noStrike" kern="1200" dirty="0">
                        <a:solidFill>
                          <a:srgbClr val="000000"/>
                        </a:solidFill>
                        <a:effectLst/>
                        <a:latin typeface="Arial"/>
                        <a:ea typeface="+mn-ea"/>
                        <a:cs typeface="+mn-cs"/>
                      </a:endParaRPr>
                    </a:p>
                  </a:txBody>
                  <a:tcPr marL="4787" marR="4787" marT="4787" marB="0" anchor="ctr"/>
                </a:tc>
                <a:tc>
                  <a:txBody>
                    <a:bodyPr/>
                    <a:lstStyle/>
                    <a:p>
                      <a:pPr algn="ctr" fontAlgn="b"/>
                      <a:r>
                        <a:rPr lang="en-US" sz="2000" u="none" strike="noStrike" dirty="0">
                          <a:effectLst/>
                        </a:rPr>
                        <a:t>VARIANCE</a:t>
                      </a:r>
                      <a:endParaRPr lang="en-US" sz="2000" b="1" i="0" u="none" strike="noStrike" dirty="0">
                        <a:solidFill>
                          <a:srgbClr val="000000"/>
                        </a:solidFill>
                        <a:effectLst/>
                        <a:latin typeface="Arial"/>
                      </a:endParaRPr>
                    </a:p>
                  </a:txBody>
                  <a:tcPr marL="4787" marR="4787" marT="4787" marB="0" anchor="ctr"/>
                </a:tc>
              </a:tr>
              <a:tr h="192793">
                <a:tc>
                  <a:txBody>
                    <a:bodyPr/>
                    <a:lstStyle/>
                    <a:p>
                      <a:pPr algn="l" fontAlgn="t"/>
                      <a:r>
                        <a:rPr lang="en-US" sz="1600" u="none" strike="noStrike" dirty="0">
                          <a:effectLst/>
                        </a:rPr>
                        <a:t>Town Real Estate Taxes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2,300.00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1,667.43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632.57</a:t>
                      </a:r>
                      <a:endParaRPr lang="en-US" sz="1600" b="0" i="0" u="none" strike="noStrike" dirty="0">
                        <a:solidFill>
                          <a:srgbClr val="000000"/>
                        </a:solidFill>
                        <a:effectLst/>
                        <a:latin typeface="Arial"/>
                      </a:endParaRPr>
                    </a:p>
                  </a:txBody>
                  <a:tcPr marL="4787" marR="4787" marT="4787" marB="0" anchor="ctr"/>
                </a:tc>
              </a:tr>
              <a:tr h="192793">
                <a:tc>
                  <a:txBody>
                    <a:bodyPr/>
                    <a:lstStyle/>
                    <a:p>
                      <a:pPr algn="l" fontAlgn="t"/>
                      <a:r>
                        <a:rPr lang="en-US" sz="1600" u="none" strike="noStrike" dirty="0" smtClean="0">
                          <a:effectLst/>
                        </a:rPr>
                        <a:t>Porta Potti</a:t>
                      </a:r>
                      <a:r>
                        <a:rPr lang="en-US" sz="1600" u="none" strike="noStrike" baseline="0" dirty="0">
                          <a:effectLst/>
                        </a:rPr>
                        <a:t> </a:t>
                      </a:r>
                      <a:r>
                        <a:rPr lang="en-US" sz="1600" u="none" strike="noStrike" baseline="0" dirty="0" smtClean="0">
                          <a:effectLst/>
                        </a:rPr>
                        <a:t>for beach</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smtClean="0">
                          <a:effectLst/>
                        </a:rPr>
                        <a:t> $                1,450.00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781.76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668.24</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Charter </a:t>
                      </a:r>
                      <a:r>
                        <a:rPr lang="en-US" sz="1600" u="none" strike="noStrike" dirty="0" smtClean="0">
                          <a:effectLst/>
                        </a:rPr>
                        <a:t>Communications – Internet, phone</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3,200.00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3,441.28</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none" strike="noStrike" dirty="0">
                          <a:solidFill>
                            <a:srgbClr val="FF0000"/>
                          </a:solidFill>
                          <a:effectLst/>
                        </a:rPr>
                        <a:t>$              </a:t>
                      </a:r>
                      <a:r>
                        <a:rPr lang="en-US" sz="1600" u="none" strike="noStrike" dirty="0" smtClean="0">
                          <a:solidFill>
                            <a:srgbClr val="FF0000"/>
                          </a:solidFill>
                          <a:effectLst/>
                        </a:rPr>
                        <a:t>    (241.28)</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t"/>
                      <a:r>
                        <a:rPr lang="en-US" sz="1600" u="none" strike="noStrike" dirty="0">
                          <a:effectLst/>
                        </a:rPr>
                        <a:t>National Grid (Electric)</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1,000.00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1,299.34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none" strike="noStrike" dirty="0">
                          <a:solidFill>
                            <a:srgbClr val="FF0000"/>
                          </a:solidFill>
                          <a:effectLst/>
                        </a:rPr>
                        <a:t>$        </a:t>
                      </a:r>
                      <a:r>
                        <a:rPr lang="en-US" sz="1600" u="none" strike="noStrike" dirty="0" smtClean="0">
                          <a:solidFill>
                            <a:srgbClr val="FF0000"/>
                          </a:solidFill>
                          <a:effectLst/>
                        </a:rPr>
                        <a:t>          (299.34)</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t"/>
                      <a:r>
                        <a:rPr lang="en-US" sz="1600" u="none" strike="noStrike" dirty="0">
                          <a:effectLst/>
                        </a:rPr>
                        <a:t>Trash (E.L. Harvey and Sons &amp; Republic)</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575.00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483.03</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91.97</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Security Alarm Systems</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a:t>
                      </a:r>
                      <a:r>
                        <a:rPr lang="en-US" sz="1600" u="none" strike="noStrike" dirty="0">
                          <a:effectLst/>
                        </a:rPr>
                        <a:t>216.00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257.70</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none" strike="noStrike" dirty="0">
                          <a:solidFill>
                            <a:srgbClr val="FF0000"/>
                          </a:solidFill>
                          <a:effectLst/>
                        </a:rPr>
                        <a:t>$       </a:t>
                      </a:r>
                      <a:r>
                        <a:rPr lang="en-US" sz="1600" u="none" strike="noStrike" dirty="0" smtClean="0">
                          <a:solidFill>
                            <a:srgbClr val="FF0000"/>
                          </a:solidFill>
                          <a:effectLst/>
                        </a:rPr>
                        <a:t>            (41.70)  </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t"/>
                      <a:r>
                        <a:rPr lang="en-US" sz="1600" u="none" strike="noStrike" dirty="0">
                          <a:effectLst/>
                        </a:rPr>
                        <a:t>USPS (Stamps)</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a:t>
                      </a:r>
                      <a:r>
                        <a:rPr lang="en-US" sz="1600" u="none" strike="noStrike" dirty="0">
                          <a:effectLst/>
                        </a:rPr>
                        <a:t>200.00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200.00 </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Broberg Insurance (Liability &amp; Lodge)</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6,267.32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6,267.32</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   </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Huhtula Oil (Fuel)</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1,800.00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1,289.13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510.87 </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US </a:t>
                      </a:r>
                      <a:r>
                        <a:rPr lang="en-US" sz="1600" u="none" strike="noStrike" dirty="0" smtClean="0">
                          <a:effectLst/>
                        </a:rPr>
                        <a:t>Dept. </a:t>
                      </a:r>
                      <a:r>
                        <a:rPr lang="en-US" sz="1600" u="none" strike="noStrike" dirty="0">
                          <a:effectLst/>
                        </a:rPr>
                        <a:t>of Rev </a:t>
                      </a:r>
                      <a:r>
                        <a:rPr lang="en-US" sz="1600" u="none" strike="noStrike" dirty="0" smtClean="0">
                          <a:effectLst/>
                        </a:rPr>
                        <a:t>/Mass/Annual </a:t>
                      </a:r>
                      <a:r>
                        <a:rPr lang="en-US" sz="1600" u="none" strike="noStrike" dirty="0">
                          <a:effectLst/>
                        </a:rPr>
                        <a:t>report</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80.00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80.00 </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PO Box Annual Renewal</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64.00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70.00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none" strike="noStrike" dirty="0">
                          <a:solidFill>
                            <a:srgbClr val="FF0000"/>
                          </a:solidFill>
                          <a:effectLst/>
                        </a:rPr>
                        <a:t>$      </a:t>
                      </a:r>
                      <a:r>
                        <a:rPr lang="en-US" sz="1600" u="none" strike="noStrike" dirty="0" smtClean="0">
                          <a:solidFill>
                            <a:srgbClr val="FF0000"/>
                          </a:solidFill>
                          <a:effectLst/>
                        </a:rPr>
                        <a:t>               (6.00)   </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t"/>
                      <a:r>
                        <a:rPr lang="en-US" sz="1600" u="none" strike="noStrike" dirty="0">
                          <a:effectLst/>
                        </a:rPr>
                        <a:t>E.coli Test </a:t>
                      </a:r>
                      <a:r>
                        <a:rPr lang="en-US" sz="1600" u="none" strike="noStrike" dirty="0" smtClean="0">
                          <a:effectLst/>
                        </a:rPr>
                        <a:t>&amp; </a:t>
                      </a:r>
                      <a:r>
                        <a:rPr lang="en-US" sz="1600" u="none" strike="noStrike" dirty="0">
                          <a:effectLst/>
                        </a:rPr>
                        <a:t>Variance Survey</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280.00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331.50</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none" strike="noStrike" dirty="0">
                          <a:solidFill>
                            <a:srgbClr val="FF0000"/>
                          </a:solidFill>
                          <a:effectLst/>
                        </a:rPr>
                        <a:t>$                   </a:t>
                      </a:r>
                      <a:r>
                        <a:rPr lang="en-US" sz="1600" u="none" strike="noStrike" dirty="0" smtClean="0">
                          <a:solidFill>
                            <a:srgbClr val="FF0000"/>
                          </a:solidFill>
                          <a:effectLst/>
                        </a:rPr>
                        <a:t>(51.50) </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b"/>
                      <a:r>
                        <a:rPr lang="en-US" sz="1600" u="none" strike="noStrike" dirty="0">
                          <a:effectLst/>
                        </a:rPr>
                        <a:t>Web Site Hosting Renewal</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175.00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163.47</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11.53</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t"/>
                      <a:r>
                        <a:rPr lang="en-US" sz="1600" u="none" strike="noStrike" dirty="0">
                          <a:effectLst/>
                        </a:rPr>
                        <a:t>Lodge inspection: Town of Hubbardston</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40.00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40.00 </a:t>
                      </a:r>
                      <a:endParaRPr lang="en-US" sz="1600" b="0" i="0" u="none" strike="noStrike" dirty="0">
                        <a:solidFill>
                          <a:srgbClr val="000000"/>
                        </a:solidFill>
                        <a:effectLst/>
                        <a:latin typeface="Arial"/>
                      </a:endParaRPr>
                    </a:p>
                  </a:txBody>
                  <a:tcPr marL="4787" marR="4787" marT="4787" marB="0" anchor="ctr"/>
                </a:tc>
              </a:tr>
              <a:tr h="281812">
                <a:tc>
                  <a:txBody>
                    <a:bodyPr/>
                    <a:lstStyle/>
                    <a:p>
                      <a:pPr algn="l" fontAlgn="b"/>
                      <a:r>
                        <a:rPr lang="en-US" sz="1600" u="none" strike="noStrike" dirty="0">
                          <a:effectLst/>
                        </a:rPr>
                        <a:t>Tax Accountant</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775.00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800.00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solidFill>
                            <a:srgbClr val="FF0000"/>
                          </a:solidFill>
                          <a:effectLst/>
                        </a:rPr>
                        <a:t> $           </a:t>
                      </a:r>
                      <a:r>
                        <a:rPr lang="en-US" sz="1600" u="none" strike="noStrike" dirty="0" smtClean="0">
                          <a:solidFill>
                            <a:srgbClr val="FF0000"/>
                          </a:solidFill>
                          <a:effectLst/>
                        </a:rPr>
                        <a:t>        </a:t>
                      </a:r>
                      <a:r>
                        <a:rPr lang="en-US" sz="1600" u="none" strike="noStrike" dirty="0">
                          <a:solidFill>
                            <a:srgbClr val="FF0000"/>
                          </a:solidFill>
                          <a:effectLst/>
                        </a:rPr>
                        <a:t>(25.00)</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b"/>
                      <a:r>
                        <a:rPr lang="en-US" sz="1600" u="none" strike="noStrike" dirty="0">
                          <a:effectLst/>
                        </a:rPr>
                        <a:t>Mailings/Meetings/Supplies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a:t>
                      </a:r>
                      <a:r>
                        <a:rPr lang="en-US" sz="1600" u="none" strike="noStrike" dirty="0">
                          <a:effectLst/>
                        </a:rPr>
                        <a:t>300.00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              </a:t>
                      </a:r>
                      <a:r>
                        <a:rPr lang="en-US" sz="1600" u="none" strike="noStrike" dirty="0" smtClean="0">
                          <a:effectLst/>
                        </a:rPr>
                        <a:t>      445.45 </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none" strike="noStrike" dirty="0">
                          <a:solidFill>
                            <a:srgbClr val="FF0000"/>
                          </a:solidFill>
                          <a:effectLst/>
                        </a:rPr>
                        <a:t> $            </a:t>
                      </a:r>
                      <a:r>
                        <a:rPr lang="en-US" sz="1600" u="none" strike="noStrike" dirty="0" smtClean="0">
                          <a:solidFill>
                            <a:srgbClr val="FF0000"/>
                          </a:solidFill>
                          <a:effectLst/>
                        </a:rPr>
                        <a:t>      (145.45) </a:t>
                      </a:r>
                      <a:endParaRPr lang="en-US" sz="1600" b="0" i="0" u="none" strike="noStrike" dirty="0">
                        <a:solidFill>
                          <a:srgbClr val="FF0000"/>
                        </a:solidFill>
                        <a:effectLst/>
                        <a:latin typeface="Arial"/>
                      </a:endParaRPr>
                    </a:p>
                  </a:txBody>
                  <a:tcPr marL="4787" marR="4787" marT="4787" marB="0" anchor="ctr"/>
                </a:tc>
              </a:tr>
              <a:tr h="281812">
                <a:tc>
                  <a:txBody>
                    <a:bodyPr/>
                    <a:lstStyle/>
                    <a:p>
                      <a:pPr algn="l" fontAlgn="b"/>
                      <a:r>
                        <a:rPr lang="en-US" sz="1600" u="none" strike="noStrike" dirty="0">
                          <a:effectLst/>
                        </a:rPr>
                        <a:t>Spring Cleanup/Annual Beach Party</a:t>
                      </a:r>
                      <a:endParaRPr lang="en-US" sz="1600" b="0" i="0" u="none" strike="noStrike" dirty="0">
                        <a:solidFill>
                          <a:srgbClr val="000000"/>
                        </a:solidFill>
                        <a:effectLst/>
                        <a:latin typeface="Arial"/>
                      </a:endParaRPr>
                    </a:p>
                  </a:txBody>
                  <a:tcPr marL="4787" marR="4787" marT="4787" marB="0" anchor="ctr"/>
                </a:tc>
                <a:tc>
                  <a:txBody>
                    <a:bodyPr/>
                    <a:lstStyle/>
                    <a:p>
                      <a:pPr algn="l" fontAlgn="b"/>
                      <a:r>
                        <a:rPr lang="en-US" sz="1600" u="sng" strike="noStrike" dirty="0">
                          <a:effectLst/>
                        </a:rPr>
                        <a:t> $              </a:t>
                      </a:r>
                      <a:r>
                        <a:rPr lang="en-US" sz="1600" u="sng" strike="noStrike" dirty="0" smtClean="0">
                          <a:effectLst/>
                        </a:rPr>
                        <a:t>     </a:t>
                      </a:r>
                      <a:r>
                        <a:rPr lang="en-US" sz="1600" u="sng" strike="noStrike" dirty="0">
                          <a:effectLst/>
                        </a:rPr>
                        <a:t>500.00 </a:t>
                      </a:r>
                      <a:endParaRPr lang="en-US" sz="1600" b="0" i="0" u="sng" strike="noStrike" dirty="0">
                        <a:solidFill>
                          <a:srgbClr val="000000"/>
                        </a:solidFill>
                        <a:effectLst/>
                        <a:latin typeface="Arial"/>
                      </a:endParaRPr>
                    </a:p>
                  </a:txBody>
                  <a:tcPr marL="4787" marR="4787" marT="4787" marB="0" anchor="ctr"/>
                </a:tc>
                <a:tc>
                  <a:txBody>
                    <a:bodyPr/>
                    <a:lstStyle/>
                    <a:p>
                      <a:pPr algn="l" fontAlgn="b"/>
                      <a:r>
                        <a:rPr lang="en-US" sz="1600" u="none" strike="noStrike" dirty="0">
                          <a:effectLst/>
                        </a:rPr>
                        <a:t> </a:t>
                      </a:r>
                      <a:r>
                        <a:rPr lang="en-US" sz="1600" u="sng" strike="noStrike" kern="1200" dirty="0">
                          <a:effectLst/>
                        </a:rPr>
                        <a:t>$                </a:t>
                      </a:r>
                      <a:r>
                        <a:rPr lang="en-US" sz="1600" u="sng" strike="noStrike" kern="1200" dirty="0" smtClean="0">
                          <a:effectLst/>
                        </a:rPr>
                        <a:t>    656.80</a:t>
                      </a:r>
                      <a:endParaRPr lang="en-US" sz="1600" b="0" i="0" u="sng" strike="noStrike" kern="1200" dirty="0">
                        <a:solidFill>
                          <a:srgbClr val="000000"/>
                        </a:solidFill>
                        <a:effectLst/>
                        <a:latin typeface="Arial"/>
                        <a:ea typeface="+mn-ea"/>
                        <a:cs typeface="+mn-cs"/>
                      </a:endParaRPr>
                    </a:p>
                  </a:txBody>
                  <a:tcPr marL="4787" marR="4787" marT="4787" marB="0" anchor="ctr"/>
                </a:tc>
                <a:tc>
                  <a:txBody>
                    <a:bodyPr/>
                    <a:lstStyle/>
                    <a:p>
                      <a:pPr algn="l" fontAlgn="b"/>
                      <a:r>
                        <a:rPr lang="en-US" sz="1600" u="sng" strike="noStrike" dirty="0">
                          <a:solidFill>
                            <a:srgbClr val="FF0000"/>
                          </a:solidFill>
                          <a:effectLst/>
                        </a:rPr>
                        <a:t> $              </a:t>
                      </a:r>
                      <a:r>
                        <a:rPr lang="en-US" sz="1600" u="sng" strike="noStrike" dirty="0" smtClean="0">
                          <a:solidFill>
                            <a:srgbClr val="FF0000"/>
                          </a:solidFill>
                          <a:effectLst/>
                        </a:rPr>
                        <a:t>    (156.80)</a:t>
                      </a:r>
                      <a:endParaRPr lang="en-US" sz="1600" b="0" i="0" u="sng" strike="noStrike" dirty="0">
                        <a:solidFill>
                          <a:srgbClr val="FF0000"/>
                        </a:solidFill>
                        <a:effectLst/>
                        <a:latin typeface="Arial"/>
                      </a:endParaRPr>
                    </a:p>
                  </a:txBody>
                  <a:tcPr marL="4787" marR="4787" marT="4787" marB="0" anchor="ctr"/>
                </a:tc>
              </a:tr>
              <a:tr h="281812">
                <a:tc>
                  <a:txBody>
                    <a:bodyPr/>
                    <a:lstStyle/>
                    <a:p>
                      <a:pPr algn="l" fontAlgn="ctr"/>
                      <a:r>
                        <a:rPr lang="en-US" sz="1800" u="none" strike="noStrike" dirty="0">
                          <a:effectLst/>
                        </a:rPr>
                        <a:t>TOTAL OPERATING EXPENSES</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           </a:t>
                      </a:r>
                      <a:r>
                        <a:rPr lang="en-US" sz="1800" u="none" strike="noStrike" dirty="0" smtClean="0">
                          <a:effectLst/>
                        </a:rPr>
                        <a:t>19,222.32 </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           </a:t>
                      </a:r>
                      <a:r>
                        <a:rPr lang="en-US" sz="1800" u="none" strike="noStrike" dirty="0" smtClean="0">
                          <a:effectLst/>
                        </a:rPr>
                        <a:t>17,954.21 </a:t>
                      </a:r>
                      <a:endParaRPr lang="en-US" sz="1800" b="1" i="0" u="none" strike="noStrike" dirty="0">
                        <a:solidFill>
                          <a:srgbClr val="000000"/>
                        </a:solidFill>
                        <a:effectLst/>
                        <a:latin typeface="Arial"/>
                      </a:endParaRPr>
                    </a:p>
                  </a:txBody>
                  <a:tcPr marL="4787" marR="4787" marT="4787" marB="0" anchor="ctr"/>
                </a:tc>
                <a:tc>
                  <a:txBody>
                    <a:bodyPr/>
                    <a:lstStyle/>
                    <a:p>
                      <a:pPr algn="ctr" fontAlgn="b"/>
                      <a:r>
                        <a:rPr lang="en-US" sz="1800" u="none" strike="noStrike" dirty="0">
                          <a:effectLst/>
                        </a:rPr>
                        <a:t> $             2,162.70 </a:t>
                      </a:r>
                      <a:endParaRPr lang="en-US" sz="1800" b="1" i="0" u="none" strike="noStrike" dirty="0">
                        <a:solidFill>
                          <a:srgbClr val="000000"/>
                        </a:solidFill>
                        <a:effectLst/>
                        <a:latin typeface="Arial"/>
                      </a:endParaRPr>
                    </a:p>
                  </a:txBody>
                  <a:tcPr marL="4787" marR="4787" marT="4787" marB="0"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Book"/>
        <a:ea typeface="Avenir Book"/>
        <a:cs typeface="Avenir Book"/>
      </a:majorFont>
      <a:minorFont>
        <a:latin typeface="Calibri"/>
        <a:ea typeface="Calibri"/>
        <a:cs typeface="Calibri"/>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58629</TotalTime>
  <Words>2225</Words>
  <Application>Microsoft Office PowerPoint</Application>
  <PresentationFormat>On-screen Show (4:3)</PresentationFormat>
  <Paragraphs>747</Paragraphs>
  <Slides>55</Slides>
  <Notes>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2023 Wachusett Shores and PPOA Annual Meeting</vt:lpstr>
      <vt:lpstr>Agenda</vt:lpstr>
      <vt:lpstr>Minutes of May 2022 Annual Meeting   Annual Meeting Minutes </vt:lpstr>
      <vt:lpstr>Treasurer’s Report</vt:lpstr>
      <vt:lpstr>TOTAL NET WORTH as of 3/31/2023</vt:lpstr>
      <vt:lpstr>Investment Portfolio</vt:lpstr>
      <vt:lpstr>Payments History (FY'2018 - FY'2023)</vt:lpstr>
      <vt:lpstr>Edward Jones Asset Allocation</vt:lpstr>
      <vt:lpstr>FY 2023 Expenses</vt:lpstr>
      <vt:lpstr>FY 2023 MAINTENANCE &amp; IMPROVEMENTS</vt:lpstr>
      <vt:lpstr> FY 2023 INCOME</vt:lpstr>
      <vt:lpstr>Operating Budget</vt:lpstr>
      <vt:lpstr>Thanks Volunteers!</vt:lpstr>
      <vt:lpstr>What PPOA Volunteers Accomplished</vt:lpstr>
      <vt:lpstr>Old Business</vt:lpstr>
      <vt:lpstr>PPOA Cushman Pond Restoration</vt:lpstr>
      <vt:lpstr>Cushman Pond July 2019</vt:lpstr>
      <vt:lpstr>Hydroraking April 2022 </vt:lpstr>
      <vt:lpstr>Dropping on the beach was efficient use of hydrorake time when working close by.</vt:lpstr>
      <vt:lpstr>Break away floating plants needed constant collection </vt:lpstr>
      <vt:lpstr>Cleaning up the material on the beach took more than a month of full time hours by Dave Blad, Jim Ellis, Lee and Jeanne Carter, Steve Kemp, Betty Ann Sharp, Bill Homans, Josh Adams, Bill Poudrier, Jay and Krista Goguen, Gail Orciuch, Tim Humphrey and others.</vt:lpstr>
      <vt:lpstr>Without heavy equipment and time donations we would have failed.</vt:lpstr>
      <vt:lpstr>But wow doesn’t success look good!</vt:lpstr>
      <vt:lpstr>It truly was a community effort.</vt:lpstr>
      <vt:lpstr>Dropping in a dump trailer was a clean solution, but if the rake was working close it required a truck operator to dump the trailer every 45 minutes.</vt:lpstr>
      <vt:lpstr>Hydroraking May 2022</vt:lpstr>
      <vt:lpstr>Shore owners could sign up to clean up their own access</vt:lpstr>
      <vt:lpstr>But dealing with moving the muck away from the shore, again proved challenging.</vt:lpstr>
      <vt:lpstr>After the end of the first hydroraking in early June 2022 </vt:lpstr>
      <vt:lpstr>First Flurdione treatment June 2022</vt:lpstr>
      <vt:lpstr>September 2022 After chemical treatment and booster and hydrorake cleanup</vt:lpstr>
      <vt:lpstr>Before     After</vt:lpstr>
      <vt:lpstr>Summary of learnings </vt:lpstr>
      <vt:lpstr>Before (October 2021)</vt:lpstr>
      <vt:lpstr>After (October 2022)</vt:lpstr>
      <vt:lpstr>New Business</vt:lpstr>
      <vt:lpstr>Installed!</vt:lpstr>
      <vt:lpstr>PowerPoint Presentation</vt:lpstr>
      <vt:lpstr>PROPOSED 2024 BUDGET</vt:lpstr>
      <vt:lpstr>Voting</vt:lpstr>
      <vt:lpstr>PowerPoint Presentation</vt:lpstr>
      <vt:lpstr>Vote For PPOA Board Of Directors </vt:lpstr>
      <vt:lpstr>Important Dates to Remember</vt:lpstr>
      <vt:lpstr>PowerPoint Presentation</vt:lpstr>
      <vt:lpstr>Thank You</vt:lpstr>
      <vt:lpstr>Addendum</vt:lpstr>
      <vt:lpstr>POND MAINTENANCE ACCOUNTING </vt:lpstr>
      <vt:lpstr>MAINTENANCE &amp; IMPROVEMENTS SUMMARY (FY'2023) </vt:lpstr>
      <vt:lpstr>Accounts as of March 31, 2023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BearlyReadBooks</dc:creator>
  <cp:lastModifiedBy>Bearly Read Books</cp:lastModifiedBy>
  <cp:revision>407</cp:revision>
  <cp:lastPrinted>2019-05-28T12:09:54Z</cp:lastPrinted>
  <dcterms:modified xsi:type="dcterms:W3CDTF">2023-05-19T22:59:19Z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ayBack">
    <vt:bool>true</vt:bool>
  </property>
</Properties>
</file>